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Montserrat"/>
      <p:regular r:id="rId40"/>
      <p:bold r:id="rId41"/>
      <p:italic r:id="rId42"/>
      <p:boldItalic r:id="rId43"/>
    </p:embeddedFont>
    <p:embeddedFont>
      <p:font typeface="EB Garamond"/>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uoCV1awXpoJ/ckecrIsxRHgN2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C5CCC9-8912-4496-B16D-5D6153B1429E}">
  <a:tblStyle styleId="{8CC5CCC9-8912-4496-B16D-5D6153B1429E}" styleName="Table_0">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5.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7.xml"/><Relationship Id="rId44" Type="http://schemas.openxmlformats.org/officeDocument/2006/relationships/font" Target="fonts/EBGaramond-regular.fntdata"/><Relationship Id="rId21" Type="http://schemas.openxmlformats.org/officeDocument/2006/relationships/slide" Target="slides/slide16.xml"/><Relationship Id="rId43" Type="http://schemas.openxmlformats.org/officeDocument/2006/relationships/font" Target="fonts/Montserrat-boldItalic.fntdata"/><Relationship Id="rId24" Type="http://schemas.openxmlformats.org/officeDocument/2006/relationships/slide" Target="slides/slide19.xml"/><Relationship Id="rId46" Type="http://schemas.openxmlformats.org/officeDocument/2006/relationships/font" Target="fonts/EBGaramond-italic.fntdata"/><Relationship Id="rId23" Type="http://schemas.openxmlformats.org/officeDocument/2006/relationships/slide" Target="slides/slide18.xml"/><Relationship Id="rId45" Type="http://schemas.openxmlformats.org/officeDocument/2006/relationships/font" Target="fonts/EBGaramon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EBGaramond-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4"/>
          <p:cNvSpPr/>
          <p:nvPr>
            <p:ph idx="2" type="pic"/>
          </p:nvPr>
        </p:nvSpPr>
        <p:spPr>
          <a:xfrm>
            <a:off x="5183188" y="987425"/>
            <a:ext cx="6172200" cy="4873625"/>
          </a:xfrm>
          <a:prstGeom prst="rect">
            <a:avLst/>
          </a:prstGeom>
          <a:noFill/>
          <a:ln>
            <a:noFill/>
          </a:ln>
        </p:spPr>
      </p:sp>
      <p:sp>
        <p:nvSpPr>
          <p:cNvPr id="64" name="Google Shape;64;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20.jpg"/><Relationship Id="rId5"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4.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438611" y="2688168"/>
            <a:ext cx="61976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i="0" lang="en-US" sz="6000" u="none" cap="none" strike="noStrike">
                <a:solidFill>
                  <a:schemeClr val="dk1"/>
                </a:solidFill>
              </a:rPr>
              <a:t>Mendelian classic disorders: sex-linked inheritance </a:t>
            </a:r>
            <a:endParaRPr/>
          </a:p>
        </p:txBody>
      </p:sp>
      <p:sp>
        <p:nvSpPr>
          <p:cNvPr id="85" name="Google Shape;85;p1"/>
          <p:cNvSpPr/>
          <p:nvPr/>
        </p:nvSpPr>
        <p:spPr>
          <a:xfrm>
            <a:off x="0" y="43934"/>
            <a:ext cx="184731" cy="369332"/>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86" name="Google Shape;86;p1"/>
          <p:cNvPicPr preferRelativeResize="0"/>
          <p:nvPr/>
        </p:nvPicPr>
        <p:blipFill rotWithShape="1">
          <a:blip r:embed="rId3">
            <a:alphaModFix/>
          </a:blip>
          <a:srcRect b="0" l="0" r="0" t="0"/>
          <a:stretch/>
        </p:blipFill>
        <p:spPr>
          <a:xfrm>
            <a:off x="8219688" y="1079826"/>
            <a:ext cx="3032938" cy="44200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4400"/>
              <a:buFont typeface="Calibri"/>
              <a:buNone/>
            </a:pPr>
            <a:r>
              <a:rPr lang="en-US">
                <a:solidFill>
                  <a:srgbClr val="C14B2F"/>
                </a:solidFill>
              </a:rPr>
              <a:t>X-linked recessive</a:t>
            </a:r>
            <a:endParaRPr/>
          </a:p>
        </p:txBody>
      </p:sp>
      <p:sp>
        <p:nvSpPr>
          <p:cNvPr id="217" name="Google Shape;217;p10"/>
          <p:cNvSpPr txBox="1"/>
          <p:nvPr>
            <p:ph idx="1" type="body"/>
          </p:nvPr>
        </p:nvSpPr>
        <p:spPr>
          <a:xfrm>
            <a:off x="838200" y="1825624"/>
            <a:ext cx="10515600" cy="48654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Calibri"/>
                <a:ea typeface="Calibri"/>
                <a:cs typeface="Calibri"/>
                <a:sym typeface="Calibri"/>
              </a:rPr>
              <a:t>affected individuals are mostly male, and affected males are usually born to unaffected parents.</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The mother of an affected male is quite often a carrier</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There is no male-to-male transmission because males pass a Y chromosome to sons</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A pedigree may appear to show male-to-male transmission when an affected man and a carrier woman produce an affected son</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The same parents could potentially transmit a mutant X to produce an affected daughter.</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female carriers with a single mutant allele can occasionally be quite severely affected and are known as </a:t>
            </a:r>
            <a:r>
              <a:rPr lang="en-US" sz="2400" u="sng">
                <a:latin typeface="Calibri"/>
                <a:ea typeface="Calibri"/>
                <a:cs typeface="Calibri"/>
                <a:sym typeface="Calibri"/>
              </a:rPr>
              <a:t>manifesting heterozygotes.</a:t>
            </a:r>
            <a:endParaRPr sz="2400" u="sng">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1"/>
          <p:cNvSpPr txBox="1"/>
          <p:nvPr>
            <p:ph idx="1" type="body"/>
          </p:nvPr>
        </p:nvSpPr>
        <p:spPr>
          <a:xfrm>
            <a:off x="457200" y="1291770"/>
            <a:ext cx="11277600" cy="213722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Calibri"/>
                <a:ea typeface="Calibri"/>
                <a:cs typeface="Calibri"/>
                <a:sym typeface="Calibri"/>
              </a:rPr>
              <a:t>Transmission of genes on the X-chromosome follows a pattern that has been called diagonal</a:t>
            </a:r>
            <a:endParaRPr/>
          </a:p>
          <a:p>
            <a:pPr indent="-301625" lvl="0" marL="801688"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All males with the mutation will be affected.</a:t>
            </a:r>
            <a:endParaRPr/>
          </a:p>
          <a:p>
            <a:pPr indent="-301625" lvl="0" marL="801688"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Male-to-male transmission is impossible because a father must give his Y-chromosome to any son.</a:t>
            </a:r>
            <a:endParaRPr/>
          </a:p>
          <a:p>
            <a:pPr indent="-301625" lvl="0" marL="801688"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All daughters of an affected man must be carriers (indicated by the dot within the circle as shown).</a:t>
            </a:r>
            <a:endParaRPr/>
          </a:p>
          <a:p>
            <a:pPr indent="-228600" lvl="0" marL="228600" rtl="0" algn="l">
              <a:lnSpc>
                <a:spcPct val="90000"/>
              </a:lnSpc>
              <a:spcBef>
                <a:spcPts val="1000"/>
              </a:spcBef>
              <a:spcAft>
                <a:spcPts val="0"/>
              </a:spcAft>
              <a:buClr>
                <a:schemeClr val="dk1"/>
              </a:buClr>
              <a:buSzPts val="2000"/>
              <a:buChar char="•"/>
            </a:pPr>
            <a:r>
              <a:rPr lang="en-US" sz="2000">
                <a:latin typeface="Calibri"/>
                <a:ea typeface="Calibri"/>
                <a:cs typeface="Calibri"/>
                <a:sym typeface="Calibri"/>
              </a:rPr>
              <a:t>The frequency of the phenotype in males is the same as the frequency of the mutant allele.</a:t>
            </a:r>
            <a:endParaRPr/>
          </a:p>
        </p:txBody>
      </p:sp>
      <p:pic>
        <p:nvPicPr>
          <p:cNvPr id="223" name="Google Shape;223;p11"/>
          <p:cNvPicPr preferRelativeResize="0"/>
          <p:nvPr/>
        </p:nvPicPr>
        <p:blipFill rotWithShape="1">
          <a:blip r:embed="rId3">
            <a:alphaModFix/>
          </a:blip>
          <a:srcRect b="0" l="0" r="0" t="0"/>
          <a:stretch/>
        </p:blipFill>
        <p:spPr>
          <a:xfrm>
            <a:off x="2209800" y="3326341"/>
            <a:ext cx="7772400" cy="3142631"/>
          </a:xfrm>
          <a:prstGeom prst="rect">
            <a:avLst/>
          </a:prstGeom>
          <a:noFill/>
          <a:ln>
            <a:noFill/>
          </a:ln>
        </p:spPr>
      </p:pic>
      <p:sp>
        <p:nvSpPr>
          <p:cNvPr id="224" name="Google Shape;224;p11"/>
          <p:cNvSpPr txBox="1"/>
          <p:nvPr>
            <p:ph type="title"/>
          </p:nvPr>
        </p:nvSpPr>
        <p:spPr>
          <a:xfrm>
            <a:off x="3957637" y="511176"/>
            <a:ext cx="4276725" cy="55562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14B2F"/>
              </a:buClr>
              <a:buSzPct val="100000"/>
              <a:buFont typeface="Calibri"/>
              <a:buNone/>
            </a:pPr>
            <a:r>
              <a:rPr lang="en-US" sz="4000">
                <a:solidFill>
                  <a:srgbClr val="C14B2F"/>
                </a:solidFill>
              </a:rPr>
              <a:t>X-linked recessive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Transmission of sex-linked recessive traits</a:t>
            </a:r>
            <a:endParaRPr/>
          </a:p>
        </p:txBody>
      </p:sp>
      <p:pic>
        <p:nvPicPr>
          <p:cNvPr descr="15_07XLinkedRecessive-L.jpg" id="230" name="Google Shape;230;p12"/>
          <p:cNvPicPr preferRelativeResize="0"/>
          <p:nvPr/>
        </p:nvPicPr>
        <p:blipFill rotWithShape="1">
          <a:blip r:embed="rId3">
            <a:alphaModFix/>
          </a:blip>
          <a:srcRect b="0" l="0" r="0" t="0"/>
          <a:stretch/>
        </p:blipFill>
        <p:spPr>
          <a:xfrm>
            <a:off x="1828800" y="1828800"/>
            <a:ext cx="8547100" cy="350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3"/>
          <p:cNvSpPr txBox="1"/>
          <p:nvPr>
            <p:ph type="title"/>
          </p:nvPr>
        </p:nvSpPr>
        <p:spPr>
          <a:xfrm>
            <a:off x="3619500" y="250371"/>
            <a:ext cx="4953000" cy="60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600"/>
              <a:buFont typeface="Calibri"/>
              <a:buNone/>
            </a:pPr>
            <a:r>
              <a:rPr b="1" lang="en-US" sz="3600">
                <a:solidFill>
                  <a:srgbClr val="C00000"/>
                </a:solidFill>
              </a:rPr>
              <a:t>X-Inactivation</a:t>
            </a:r>
            <a:endParaRPr/>
          </a:p>
        </p:txBody>
      </p:sp>
      <p:sp>
        <p:nvSpPr>
          <p:cNvPr id="236" name="Google Shape;236;p13"/>
          <p:cNvSpPr/>
          <p:nvPr/>
        </p:nvSpPr>
        <p:spPr>
          <a:xfrm>
            <a:off x="675464" y="992878"/>
            <a:ext cx="6432698" cy="3150781"/>
          </a:xfrm>
          <a:prstGeom prst="rect">
            <a:avLst/>
          </a:prstGeom>
          <a:noFill/>
          <a:ln>
            <a:noFill/>
          </a:ln>
        </p:spPr>
        <p:txBody>
          <a:bodyPr anchorCtr="0" anchor="ctr" bIns="46025" lIns="92075" spcFirstLastPara="1" rIns="92075" wrap="square" tIns="46025">
            <a:noAutofit/>
          </a:bodyPr>
          <a:lstStyle/>
          <a:p>
            <a:pPr indent="0" lvl="0" marL="0" marR="0" rtl="0" algn="l">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Gene dosage must be controlled in a cell. Extra or lack of chromosomes are harmful and causes different syndromes. To compensate for having different numbers of X chromosomes in males and females, a special mechanism is needed to silence genes on one of the two X chromosomes in each female cell.</a:t>
            </a:r>
            <a:endParaRPr/>
          </a:p>
          <a:p>
            <a:pPr indent="0" lvl="0" marL="0" marR="0" rtl="0" algn="l">
              <a:spcBef>
                <a:spcPts val="0"/>
              </a:spcBef>
              <a:spcAft>
                <a:spcPts val="0"/>
              </a:spcAft>
              <a:buClr>
                <a:schemeClr val="dk1"/>
              </a:buClr>
              <a:buSzPts val="2000"/>
              <a:buFont typeface="Arial"/>
              <a:buNone/>
            </a:pPr>
            <a:r>
              <a:t/>
            </a:r>
            <a:endParaRPr b="1" sz="2000" u="sng">
              <a:solidFill>
                <a:srgbClr val="C00000"/>
              </a:solidFill>
              <a:latin typeface="Calibri"/>
              <a:ea typeface="Calibri"/>
              <a:cs typeface="Calibri"/>
              <a:sym typeface="Calibri"/>
            </a:endParaRPr>
          </a:p>
          <a:p>
            <a:pPr indent="0" lvl="0" marL="0" marR="0" rtl="0" algn="l">
              <a:spcBef>
                <a:spcPts val="0"/>
              </a:spcBef>
              <a:spcAft>
                <a:spcPts val="0"/>
              </a:spcAft>
              <a:buClr>
                <a:srgbClr val="C00000"/>
              </a:buClr>
              <a:buSzPts val="2000"/>
              <a:buFont typeface="Arial"/>
              <a:buNone/>
            </a:pPr>
            <a:r>
              <a:rPr b="1" lang="en-US" sz="2000" u="sng">
                <a:solidFill>
                  <a:srgbClr val="C00000"/>
                </a:solidFill>
                <a:latin typeface="Calibri"/>
                <a:ea typeface="Calibri"/>
                <a:cs typeface="Calibri"/>
                <a:sym typeface="Calibri"/>
              </a:rPr>
              <a:t>Barr body</a:t>
            </a:r>
            <a:r>
              <a:rPr b="1" lang="en-US" sz="2000">
                <a:solidFill>
                  <a:srgbClr val="C00000"/>
                </a:solidFill>
                <a:latin typeface="Calibri"/>
                <a:ea typeface="Calibri"/>
                <a:cs typeface="Calibri"/>
                <a:sym typeface="Calibri"/>
              </a:rPr>
              <a:t> </a:t>
            </a:r>
            <a:r>
              <a:rPr lang="en-US" sz="2000">
                <a:solidFill>
                  <a:srgbClr val="020001"/>
                </a:solidFill>
                <a:latin typeface="Calibri"/>
                <a:ea typeface="Calibri"/>
                <a:cs typeface="Calibri"/>
                <a:sym typeface="Calibri"/>
              </a:rPr>
              <a:t>= inactive X chromosome; regulate gene dosage in females during embryonic development</a:t>
            </a:r>
            <a:endParaRPr/>
          </a:p>
        </p:txBody>
      </p:sp>
      <p:sp>
        <p:nvSpPr>
          <p:cNvPr id="237" name="Google Shape;237;p13"/>
          <p:cNvSpPr txBox="1"/>
          <p:nvPr/>
        </p:nvSpPr>
        <p:spPr>
          <a:xfrm>
            <a:off x="675464" y="4638372"/>
            <a:ext cx="542053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Note that some genes, including genes in the pseudoautosomal regions, escape inactivation. </a:t>
            </a:r>
            <a:endParaRPr/>
          </a:p>
        </p:txBody>
      </p:sp>
      <p:pic>
        <p:nvPicPr>
          <p:cNvPr id="238" name="Google Shape;238;p13"/>
          <p:cNvPicPr preferRelativeResize="0"/>
          <p:nvPr/>
        </p:nvPicPr>
        <p:blipFill rotWithShape="1">
          <a:blip r:embed="rId3">
            <a:alphaModFix/>
          </a:blip>
          <a:srcRect b="0" l="0" r="0" t="0"/>
          <a:stretch/>
        </p:blipFill>
        <p:spPr>
          <a:xfrm>
            <a:off x="7108162" y="1200129"/>
            <a:ext cx="2519625" cy="2231951"/>
          </a:xfrm>
          <a:prstGeom prst="rect">
            <a:avLst/>
          </a:prstGeom>
          <a:noFill/>
          <a:ln>
            <a:noFill/>
          </a:ln>
        </p:spPr>
      </p:pic>
      <p:pic>
        <p:nvPicPr>
          <p:cNvPr id="239" name="Google Shape;239;p13"/>
          <p:cNvPicPr preferRelativeResize="0"/>
          <p:nvPr/>
        </p:nvPicPr>
        <p:blipFill rotWithShape="1">
          <a:blip r:embed="rId4">
            <a:alphaModFix/>
          </a:blip>
          <a:srcRect b="0" l="0" r="0" t="0"/>
          <a:stretch/>
        </p:blipFill>
        <p:spPr>
          <a:xfrm>
            <a:off x="9948193" y="1182300"/>
            <a:ext cx="1877917" cy="2231951"/>
          </a:xfrm>
          <a:prstGeom prst="rect">
            <a:avLst/>
          </a:prstGeom>
          <a:noFill/>
          <a:ln>
            <a:noFill/>
          </a:ln>
        </p:spPr>
      </p:pic>
      <p:sp>
        <p:nvSpPr>
          <p:cNvPr id="240" name="Google Shape;240;p13"/>
          <p:cNvSpPr txBox="1"/>
          <p:nvPr/>
        </p:nvSpPr>
        <p:spPr>
          <a:xfrm>
            <a:off x="7106091" y="3361239"/>
            <a:ext cx="266966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 cell from an XX female has a single inactivated X chromosome</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that forms a Barr body (arrow).</a:t>
            </a:r>
            <a:endParaRPr sz="1200">
              <a:solidFill>
                <a:schemeClr val="dk1"/>
              </a:solidFill>
              <a:latin typeface="Calibri"/>
              <a:ea typeface="Calibri"/>
              <a:cs typeface="Calibri"/>
              <a:sym typeface="Calibri"/>
            </a:endParaRPr>
          </a:p>
        </p:txBody>
      </p:sp>
      <p:sp>
        <p:nvSpPr>
          <p:cNvPr id="241" name="Google Shape;241;p13"/>
          <p:cNvSpPr txBox="1"/>
          <p:nvPr/>
        </p:nvSpPr>
        <p:spPr>
          <a:xfrm>
            <a:off x="9835116" y="3268905"/>
            <a:ext cx="235688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 cell from a 49,XXXXY male has one active X chromosome plus three inactivated X chromosomes that form Barr bodies (arrows).</a:t>
            </a:r>
            <a:endParaRPr/>
          </a:p>
        </p:txBody>
      </p:sp>
      <p:sp>
        <p:nvSpPr>
          <p:cNvPr id="242" name="Google Shape;242;p13"/>
          <p:cNvSpPr txBox="1"/>
          <p:nvPr/>
        </p:nvSpPr>
        <p:spPr>
          <a:xfrm>
            <a:off x="8912741" y="842588"/>
            <a:ext cx="3141036"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Images courtesy of Malcolm Ferguson-Smith.</a:t>
            </a:r>
            <a:endParaRPr/>
          </a:p>
        </p:txBody>
      </p:sp>
      <p:pic>
        <p:nvPicPr>
          <p:cNvPr descr="10.3 Pseudo-Autosomal Regions on the X and Y Chromosomes – Open Genetics" id="243" name="Google Shape;243;p13"/>
          <p:cNvPicPr preferRelativeResize="0"/>
          <p:nvPr/>
        </p:nvPicPr>
        <p:blipFill rotWithShape="1">
          <a:blip r:embed="rId5">
            <a:alphaModFix/>
          </a:blip>
          <a:srcRect b="0" l="0" r="0" t="0"/>
          <a:stretch/>
        </p:blipFill>
        <p:spPr>
          <a:xfrm>
            <a:off x="6323725" y="4113352"/>
            <a:ext cx="3908845" cy="2429402"/>
          </a:xfrm>
          <a:prstGeom prst="rect">
            <a:avLst/>
          </a:prstGeom>
          <a:noFill/>
          <a:ln>
            <a:noFill/>
          </a:ln>
        </p:spPr>
      </p:pic>
    </p:spTree>
  </p:cSld>
  <p:clrMapOvr>
    <a:masterClrMapping/>
  </p:clrMapOvr>
  <p:transition>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The female carrier</a:t>
            </a:r>
            <a:endParaRPr/>
          </a:p>
        </p:txBody>
      </p:sp>
      <p:sp>
        <p:nvSpPr>
          <p:cNvPr id="249" name="Google Shape;24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If the number of X chromosomes is two (or more), all except one of the multiple X chromosomes is inactivated.</a:t>
            </a:r>
            <a:endParaRPr/>
          </a:p>
          <a:p>
            <a:pPr indent="-228600" lvl="0" marL="228600" rtl="0" algn="l">
              <a:lnSpc>
                <a:spcPct val="90000"/>
              </a:lnSpc>
              <a:spcBef>
                <a:spcPts val="1000"/>
              </a:spcBef>
              <a:spcAft>
                <a:spcPts val="0"/>
              </a:spcAft>
              <a:buClr>
                <a:schemeClr val="dk1"/>
              </a:buClr>
              <a:buSzPts val="2800"/>
              <a:buChar char="•"/>
            </a:pPr>
            <a:r>
              <a:rPr lang="en-US"/>
              <a:t>Because of random X-chromosome inactivation (Lyonization) expression of the mutation in females can vary from prominent (uncommon) to absent depending on the gene involved and the assay used.</a:t>
            </a:r>
            <a:endParaRPr/>
          </a:p>
          <a:p>
            <a:pPr indent="-228600" lvl="0" marL="228600" rtl="0" algn="l">
              <a:lnSpc>
                <a:spcPct val="90000"/>
              </a:lnSpc>
              <a:spcBef>
                <a:spcPts val="1000"/>
              </a:spcBef>
              <a:spcAft>
                <a:spcPts val="0"/>
              </a:spcAft>
              <a:buClr>
                <a:schemeClr val="dk1"/>
              </a:buClr>
              <a:buSzPts val="2800"/>
              <a:buChar char="•"/>
            </a:pPr>
            <a:r>
              <a:rPr lang="en-US"/>
              <a:t>Symptomatic individuals often are referred to as manifesting heterozygotes.</a:t>
            </a:r>
            <a:endParaRPr/>
          </a:p>
          <a:p>
            <a:pPr indent="-228600" lvl="0" marL="228600" rtl="0" algn="l">
              <a:lnSpc>
                <a:spcPct val="90000"/>
              </a:lnSpc>
              <a:spcBef>
                <a:spcPts val="1000"/>
              </a:spcBef>
              <a:spcAft>
                <a:spcPts val="0"/>
              </a:spcAft>
              <a:buClr>
                <a:schemeClr val="dk1"/>
              </a:buClr>
              <a:buSzPts val="2800"/>
              <a:buChar char="•"/>
            </a:pPr>
            <a:r>
              <a:rPr lang="en-US"/>
              <a:t>Detecting carrier status is important for genetic counseling.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6CA"/>
        </a:solidFill>
      </p:bgPr>
    </p:bg>
    <p:spTree>
      <p:nvGrpSpPr>
        <p:cNvPr id="253" name="Shape 253"/>
        <p:cNvGrpSpPr/>
        <p:nvPr/>
      </p:nvGrpSpPr>
      <p:grpSpPr>
        <a:xfrm>
          <a:off x="0" y="0"/>
          <a:ext cx="0" cy="0"/>
          <a:chOff x="0" y="0"/>
          <a:chExt cx="0" cy="0"/>
        </a:xfrm>
      </p:grpSpPr>
      <p:pic>
        <p:nvPicPr>
          <p:cNvPr id="254" name="Google Shape;254;p15"/>
          <p:cNvPicPr preferRelativeResize="0"/>
          <p:nvPr/>
        </p:nvPicPr>
        <p:blipFill rotWithShape="1">
          <a:blip r:embed="rId3">
            <a:alphaModFix/>
          </a:blip>
          <a:srcRect b="0" l="0" r="0" t="0"/>
          <a:stretch/>
        </p:blipFill>
        <p:spPr>
          <a:xfrm>
            <a:off x="386316" y="579751"/>
            <a:ext cx="11419368" cy="5698497"/>
          </a:xfrm>
          <a:prstGeom prst="rect">
            <a:avLst/>
          </a:prstGeom>
          <a:noFill/>
          <a:ln>
            <a:noFill/>
          </a:ln>
        </p:spPr>
      </p:pic>
      <p:sp>
        <p:nvSpPr>
          <p:cNvPr id="255" name="Google Shape;255;p15"/>
          <p:cNvSpPr txBox="1"/>
          <p:nvPr>
            <p:ph type="title"/>
          </p:nvPr>
        </p:nvSpPr>
        <p:spPr>
          <a:xfrm>
            <a:off x="838200" y="365125"/>
            <a:ext cx="10515600" cy="89761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14B2F"/>
              </a:buClr>
              <a:buSzPts val="4000"/>
              <a:buFont typeface="Calibri"/>
              <a:buNone/>
            </a:pPr>
            <a:r>
              <a:rPr lang="en-US" sz="4000">
                <a:solidFill>
                  <a:srgbClr val="C14B2F"/>
                </a:solidFill>
              </a:rPr>
              <a:t>Genetic mosaicism </a:t>
            </a:r>
            <a:endParaRPr sz="4000">
              <a:solidFill>
                <a:srgbClr val="C14B2F"/>
              </a:solidFill>
            </a:endParaRPr>
          </a:p>
        </p:txBody>
      </p:sp>
      <p:sp>
        <p:nvSpPr>
          <p:cNvPr id="256" name="Google Shape;256;p15"/>
          <p:cNvSpPr txBox="1"/>
          <p:nvPr>
            <p:ph idx="1" type="body"/>
          </p:nvPr>
        </p:nvSpPr>
        <p:spPr>
          <a:xfrm>
            <a:off x="485552" y="4784651"/>
            <a:ext cx="9147545" cy="1903227"/>
          </a:xfrm>
          <a:prstGeom prst="rect">
            <a:avLst/>
          </a:prstGeom>
          <a:solidFill>
            <a:srgbClr val="FCE6CA"/>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latin typeface="Calibri"/>
                <a:ea typeface="Calibri"/>
                <a:cs typeface="Calibri"/>
                <a:sym typeface="Calibri"/>
              </a:rPr>
              <a:t>Post-zygotic mosaicism may often have consequences just for the individual who possesses the mutant cells; that is, the mutation affects somatic cells only. Sometimes, however, post-zygotic mutations can occur in germ-cell precursors (germ-line mosaicism), and that has important implications concerning the possibility of transmitting a disorder.</a:t>
            </a:r>
            <a:endParaRPr sz="2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type="title"/>
          </p:nvPr>
        </p:nvSpPr>
        <p:spPr>
          <a:xfrm>
            <a:off x="1389743" y="-35817"/>
            <a:ext cx="509814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3600"/>
              <a:buFont typeface="Calibri"/>
              <a:buNone/>
            </a:pPr>
            <a:r>
              <a:rPr lang="en-US" sz="3600">
                <a:solidFill>
                  <a:srgbClr val="C14B2F"/>
                </a:solidFill>
              </a:rPr>
              <a:t>Mosaic female</a:t>
            </a:r>
            <a:endParaRPr/>
          </a:p>
        </p:txBody>
      </p:sp>
      <p:sp>
        <p:nvSpPr>
          <p:cNvPr id="262" name="Google Shape;262;p16"/>
          <p:cNvSpPr txBox="1"/>
          <p:nvPr>
            <p:ph idx="1" type="body"/>
          </p:nvPr>
        </p:nvSpPr>
        <p:spPr>
          <a:xfrm>
            <a:off x="466269" y="1149489"/>
            <a:ext cx="7742305" cy="19522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US" sz="2200">
                <a:latin typeface="Calibri"/>
                <a:ea typeface="Calibri"/>
                <a:cs typeface="Calibri"/>
                <a:sym typeface="Calibri"/>
              </a:rPr>
              <a:t>In humans the initial decision to inactivate one of the two X chromosomes is randomly made in the preimplantation embryo, beginning at around the eight-cell stage; some cells inactivate the paternal X and the remainder inactivate the maternal X. Once a cell has chosen which X to inactivate in the early embryo, that pattern of X-inactivation is continued in all descendant cells. </a:t>
            </a:r>
            <a:endParaRPr sz="2200">
              <a:latin typeface="Calibri"/>
              <a:ea typeface="Calibri"/>
              <a:cs typeface="Calibri"/>
              <a:sym typeface="Calibri"/>
            </a:endParaRPr>
          </a:p>
        </p:txBody>
      </p:sp>
      <p:pic>
        <p:nvPicPr>
          <p:cNvPr descr="Sex differences due to random X inactivation and mosaicism in females.... |  Download Scientific Diagram" id="263" name="Google Shape;263;p16"/>
          <p:cNvPicPr preferRelativeResize="0"/>
          <p:nvPr/>
        </p:nvPicPr>
        <p:blipFill rotWithShape="1">
          <a:blip r:embed="rId3">
            <a:alphaModFix/>
          </a:blip>
          <a:srcRect b="0" l="0" r="0" t="0"/>
          <a:stretch/>
        </p:blipFill>
        <p:spPr>
          <a:xfrm>
            <a:off x="466270" y="3378912"/>
            <a:ext cx="3991965" cy="3400096"/>
          </a:xfrm>
          <a:prstGeom prst="rect">
            <a:avLst/>
          </a:prstGeom>
          <a:noFill/>
          <a:ln>
            <a:noFill/>
          </a:ln>
        </p:spPr>
      </p:pic>
      <p:pic>
        <p:nvPicPr>
          <p:cNvPr descr="Sex-Linked and Nontraditional Modes of Inheritance | Basicmedical Key" id="264" name="Google Shape;264;p16"/>
          <p:cNvPicPr preferRelativeResize="0"/>
          <p:nvPr/>
        </p:nvPicPr>
        <p:blipFill rotWithShape="1">
          <a:blip r:embed="rId4">
            <a:alphaModFix/>
          </a:blip>
          <a:srcRect b="0" l="0" r="0" t="0"/>
          <a:stretch/>
        </p:blipFill>
        <p:spPr>
          <a:xfrm>
            <a:off x="8128748" y="626965"/>
            <a:ext cx="3891323" cy="3421304"/>
          </a:xfrm>
          <a:prstGeom prst="rect">
            <a:avLst/>
          </a:prstGeom>
          <a:noFill/>
          <a:ln>
            <a:noFill/>
          </a:ln>
        </p:spPr>
      </p:pic>
      <p:sp>
        <p:nvSpPr>
          <p:cNvPr id="265" name="Google Shape;265;p16"/>
          <p:cNvSpPr txBox="1"/>
          <p:nvPr/>
        </p:nvSpPr>
        <p:spPr>
          <a:xfrm>
            <a:off x="4964632" y="4107377"/>
            <a:ext cx="6487885"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Thus, a female who is heterozygous at a disease locus will be a genetic mosaic, containing cell clones in which the normal allele is expressed and clones in which the mutant allele is expressed. As described below, this has implications for the female phenotype in X-linked disorders.</a:t>
            </a:r>
            <a:endParaRPr sz="2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7"/>
          <p:cNvSpPr txBox="1"/>
          <p:nvPr>
            <p:ph type="title"/>
          </p:nvPr>
        </p:nvSpPr>
        <p:spPr>
          <a:xfrm>
            <a:off x="838200" y="365126"/>
            <a:ext cx="10515600" cy="64496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3600"/>
              <a:buFont typeface="Calibri"/>
              <a:buNone/>
            </a:pPr>
            <a:r>
              <a:rPr lang="en-US" sz="3600">
                <a:solidFill>
                  <a:srgbClr val="C14B2F"/>
                </a:solidFill>
              </a:rPr>
              <a:t>Sex-linked disorders</a:t>
            </a:r>
            <a:endParaRPr/>
          </a:p>
        </p:txBody>
      </p:sp>
      <p:pic>
        <p:nvPicPr>
          <p:cNvPr descr="sex_linked_traits_chart" id="271" name="Google Shape;271;p17"/>
          <p:cNvPicPr preferRelativeResize="0"/>
          <p:nvPr/>
        </p:nvPicPr>
        <p:blipFill rotWithShape="1">
          <a:blip r:embed="rId3">
            <a:alphaModFix/>
          </a:blip>
          <a:srcRect b="0" l="0" r="0" t="0"/>
          <a:stretch/>
        </p:blipFill>
        <p:spPr>
          <a:xfrm>
            <a:off x="2803113" y="1010094"/>
            <a:ext cx="6585773" cy="5482780"/>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Colour blindness test</a:t>
            </a:r>
            <a:endParaRPr/>
          </a:p>
        </p:txBody>
      </p:sp>
      <p:pic>
        <p:nvPicPr>
          <p:cNvPr descr="Картинки по запросу &quot;тест на дальтонизм&quot;" id="277" name="Google Shape;277;p18"/>
          <p:cNvPicPr preferRelativeResize="0"/>
          <p:nvPr>
            <p:ph idx="1" type="body"/>
          </p:nvPr>
        </p:nvPicPr>
        <p:blipFill rotWithShape="1">
          <a:blip r:embed="rId3">
            <a:alphaModFix/>
          </a:blip>
          <a:srcRect b="0" l="0" r="0" t="0"/>
          <a:stretch/>
        </p:blipFill>
        <p:spPr>
          <a:xfrm>
            <a:off x="1981200" y="1804988"/>
            <a:ext cx="8229600" cy="4114800"/>
          </a:xfrm>
          <a:prstGeom prst="rect">
            <a:avLst/>
          </a:prstGeom>
          <a:noFill/>
          <a:ln>
            <a:noFill/>
          </a:ln>
        </p:spPr>
      </p:pic>
      <p:sp>
        <p:nvSpPr>
          <p:cNvPr id="278" name="Google Shape;278;p18"/>
          <p:cNvSpPr txBox="1"/>
          <p:nvPr/>
        </p:nvSpPr>
        <p:spPr>
          <a:xfrm>
            <a:off x="2424114" y="1417639"/>
            <a:ext cx="6878637"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Who is more likely to have color blindness mare or female? Why?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9"/>
          <p:cNvSpPr txBox="1"/>
          <p:nvPr>
            <p:ph type="title"/>
          </p:nvPr>
        </p:nvSpPr>
        <p:spPr>
          <a:xfrm>
            <a:off x="1981200" y="152400"/>
            <a:ext cx="8229600" cy="5715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14B2F"/>
              </a:buClr>
              <a:buSzPct val="100000"/>
              <a:buFont typeface="Calibri"/>
              <a:buNone/>
            </a:pPr>
            <a:r>
              <a:rPr lang="en-US">
                <a:solidFill>
                  <a:srgbClr val="C14B2F"/>
                </a:solidFill>
              </a:rPr>
              <a:t>Colour blindness</a:t>
            </a:r>
            <a:endParaRPr/>
          </a:p>
        </p:txBody>
      </p:sp>
      <p:pic>
        <p:nvPicPr>
          <p:cNvPr descr="Color blindness - Wikipedia" id="284" name="Google Shape;284;p19"/>
          <p:cNvPicPr preferRelativeResize="0"/>
          <p:nvPr>
            <p:ph idx="1" type="body"/>
          </p:nvPr>
        </p:nvPicPr>
        <p:blipFill rotWithShape="1">
          <a:blip r:embed="rId3">
            <a:alphaModFix/>
          </a:blip>
          <a:srcRect b="0" l="0" r="0" t="0"/>
          <a:stretch/>
        </p:blipFill>
        <p:spPr>
          <a:xfrm>
            <a:off x="6226604" y="2057401"/>
            <a:ext cx="5422900" cy="4564063"/>
          </a:xfrm>
          <a:prstGeom prst="rect">
            <a:avLst/>
          </a:prstGeom>
          <a:noFill/>
          <a:ln>
            <a:noFill/>
          </a:ln>
        </p:spPr>
      </p:pic>
      <p:sp>
        <p:nvSpPr>
          <p:cNvPr id="285" name="Google Shape;285;p19"/>
          <p:cNvSpPr txBox="1"/>
          <p:nvPr/>
        </p:nvSpPr>
        <p:spPr>
          <a:xfrm>
            <a:off x="818707" y="1041738"/>
            <a:ext cx="1055458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202124"/>
                </a:solidFill>
                <a:latin typeface="Calibri"/>
                <a:ea typeface="Calibri"/>
                <a:cs typeface="Calibri"/>
                <a:sym typeface="Calibri"/>
              </a:rPr>
              <a:t>Males have 1 X chromosome and 1 Y chromosome, and females have 2 X chromosomes. The genes that can give you red-green color blindness are </a:t>
            </a:r>
            <a:r>
              <a:rPr b="1" lang="en-US" sz="2000">
                <a:solidFill>
                  <a:srgbClr val="202124"/>
                </a:solidFill>
                <a:latin typeface="Calibri"/>
                <a:ea typeface="Calibri"/>
                <a:cs typeface="Calibri"/>
                <a:sym typeface="Calibri"/>
              </a:rPr>
              <a:t>passed down on the X chromosome</a:t>
            </a:r>
            <a:r>
              <a:rPr lang="en-US" sz="2000">
                <a:solidFill>
                  <a:srgbClr val="202124"/>
                </a:solidFill>
                <a:latin typeface="Calibri"/>
                <a:ea typeface="Calibri"/>
                <a:cs typeface="Calibri"/>
                <a:sym typeface="Calibri"/>
              </a:rPr>
              <a:t>. Since it's passed down on the X chromosome, red-green color blindness is more common in men.</a:t>
            </a:r>
            <a:endParaRPr sz="2000">
              <a:solidFill>
                <a:schemeClr val="dk1"/>
              </a:solidFill>
              <a:latin typeface="Calibri"/>
              <a:ea typeface="Calibri"/>
              <a:cs typeface="Calibri"/>
              <a:sym typeface="Calibri"/>
            </a:endParaRPr>
          </a:p>
        </p:txBody>
      </p:sp>
      <p:sp>
        <p:nvSpPr>
          <p:cNvPr id="286" name="Google Shape;286;p19"/>
          <p:cNvSpPr txBox="1"/>
          <p:nvPr/>
        </p:nvSpPr>
        <p:spPr>
          <a:xfrm>
            <a:off x="818707" y="2257589"/>
            <a:ext cx="5422900" cy="38918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rgbClr val="565656"/>
                </a:solidFill>
                <a:latin typeface="Calibri"/>
                <a:ea typeface="Calibri"/>
                <a:cs typeface="Calibri"/>
                <a:sym typeface="Calibri"/>
              </a:rPr>
              <a:t>●  </a:t>
            </a:r>
            <a:r>
              <a:rPr b="0" i="0" lang="en-US" sz="2000" u="none" cap="none" strike="noStrike">
                <a:solidFill>
                  <a:srgbClr val="FF0000"/>
                </a:solidFill>
                <a:latin typeface="Calibri"/>
                <a:ea typeface="Calibri"/>
                <a:cs typeface="Calibri"/>
                <a:sym typeface="Calibri"/>
              </a:rPr>
              <a:t>Xq28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000" u="none" cap="none" strike="noStrike">
                <a:solidFill>
                  <a:srgbClr val="565656"/>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There is a problem with the pigments in certain nerve cells of the eye that sense color. These cells are called cones. They are found in the light-sensitive layer of tissue at the </a:t>
            </a:r>
            <a:r>
              <a:rPr lang="en-US" sz="2000">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back of the eye, called the retina. </a:t>
            </a:r>
            <a:endParaRPr/>
          </a:p>
          <a:p>
            <a:pPr indent="0" lvl="0" marL="0" marR="0" rtl="0" algn="l">
              <a:lnSpc>
                <a:spcPct val="150000"/>
              </a:lnSpc>
              <a:spcBef>
                <a:spcPts val="0"/>
              </a:spcBef>
              <a:spcAft>
                <a:spcPts val="0"/>
              </a:spcAft>
              <a:buNone/>
            </a:pPr>
            <a:r>
              <a:rPr b="0" i="0" lang="en-US" sz="2000" u="none" cap="none" strike="noStrike">
                <a:solidFill>
                  <a:srgbClr val="565656"/>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Symptoms: </a:t>
            </a:r>
            <a:r>
              <a:rPr b="0" i="0" lang="en-US" sz="2000" u="none" cap="none" strike="noStrike">
                <a:solidFill>
                  <a:srgbClr val="212121"/>
                </a:solidFill>
                <a:latin typeface="Calibri"/>
                <a:ea typeface="Calibri"/>
                <a:cs typeface="Calibri"/>
                <a:sym typeface="Calibri"/>
              </a:rPr>
              <a:t>trouble seeing </a:t>
            </a:r>
            <a:endParaRPr b="0" i="0" sz="2000" u="none" cap="none" strike="noStrike">
              <a:solidFill>
                <a:schemeClr val="dk1"/>
              </a:solidFill>
              <a:latin typeface="Calibri"/>
              <a:ea typeface="Calibri"/>
              <a:cs typeface="Calibri"/>
              <a:sym typeface="Calibri"/>
            </a:endParaRPr>
          </a:p>
          <a:p>
            <a:pPr indent="-282575" lvl="0" marL="800100" marR="0" rtl="0" algn="l">
              <a:lnSpc>
                <a:spcPct val="150000"/>
              </a:lnSpc>
              <a:spcBef>
                <a:spcPts val="0"/>
              </a:spcBef>
              <a:spcAft>
                <a:spcPts val="0"/>
              </a:spcAft>
              <a:buClr>
                <a:srgbClr val="212121"/>
              </a:buClr>
              <a:buSzPts val="2000"/>
              <a:buFont typeface="Arial"/>
              <a:buChar char="•"/>
            </a:pPr>
            <a:r>
              <a:rPr b="0" i="0" lang="en-US" sz="2000" u="none" cap="none" strike="noStrike">
                <a:solidFill>
                  <a:srgbClr val="212121"/>
                </a:solidFill>
                <a:latin typeface="Calibri"/>
                <a:ea typeface="Calibri"/>
                <a:cs typeface="Calibri"/>
                <a:sym typeface="Calibri"/>
              </a:rPr>
              <a:t>The difference between colors </a:t>
            </a:r>
            <a:endParaRPr b="0" i="0" sz="2000" u="none" cap="none" strike="noStrike">
              <a:solidFill>
                <a:srgbClr val="565656"/>
              </a:solidFill>
              <a:latin typeface="Calibri"/>
              <a:ea typeface="Calibri"/>
              <a:cs typeface="Calibri"/>
              <a:sym typeface="Calibri"/>
            </a:endParaRPr>
          </a:p>
          <a:p>
            <a:pPr indent="-282575" lvl="0" marL="800100" marR="0" rtl="0" algn="l">
              <a:lnSpc>
                <a:spcPct val="150000"/>
              </a:lnSpc>
              <a:spcBef>
                <a:spcPts val="0"/>
              </a:spcBef>
              <a:spcAft>
                <a:spcPts val="0"/>
              </a:spcAft>
              <a:buClr>
                <a:srgbClr val="212121"/>
              </a:buClr>
              <a:buSzPts val="2000"/>
              <a:buFont typeface="Arial"/>
              <a:buChar char="•"/>
            </a:pPr>
            <a:r>
              <a:rPr b="0" i="0" lang="en-US" sz="2000" u="none" cap="none" strike="noStrike">
                <a:solidFill>
                  <a:srgbClr val="212121"/>
                </a:solidFill>
                <a:latin typeface="Calibri"/>
                <a:ea typeface="Calibri"/>
                <a:cs typeface="Calibri"/>
                <a:sym typeface="Calibri"/>
              </a:rPr>
              <a:t>How bright colors are </a:t>
            </a:r>
            <a:endParaRPr b="0" i="0" sz="2000" u="none" cap="none" strike="noStrike">
              <a:solidFill>
                <a:srgbClr val="565656"/>
              </a:solidFill>
              <a:latin typeface="Calibri"/>
              <a:ea typeface="Calibri"/>
              <a:cs typeface="Calibri"/>
              <a:sym typeface="Calibri"/>
            </a:endParaRPr>
          </a:p>
          <a:p>
            <a:pPr indent="-282575" lvl="0" marL="800100" marR="0" rtl="0" algn="l">
              <a:lnSpc>
                <a:spcPct val="150000"/>
              </a:lnSpc>
              <a:spcBef>
                <a:spcPts val="0"/>
              </a:spcBef>
              <a:spcAft>
                <a:spcPts val="0"/>
              </a:spcAft>
              <a:buClr>
                <a:srgbClr val="212121"/>
              </a:buClr>
              <a:buSzPts val="2000"/>
              <a:buFont typeface="Arial"/>
              <a:buChar char="•"/>
            </a:pPr>
            <a:r>
              <a:rPr b="0" i="0" lang="en-US" sz="2000" u="none" cap="none" strike="noStrike">
                <a:solidFill>
                  <a:srgbClr val="212121"/>
                </a:solidFill>
                <a:latin typeface="Calibri"/>
                <a:ea typeface="Calibri"/>
                <a:cs typeface="Calibri"/>
                <a:sym typeface="Calibri"/>
              </a:rPr>
              <a:t>Different shades of colors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C2F"/>
              </a:buClr>
              <a:buSzPts val="3600"/>
              <a:buFont typeface="Calibri"/>
              <a:buNone/>
            </a:pPr>
            <a:r>
              <a:rPr i="0" lang="en-US" sz="3600" u="none" cap="none" strike="noStrike">
                <a:solidFill>
                  <a:srgbClr val="C14C2F"/>
                </a:solidFill>
                <a:latin typeface="Calibri"/>
                <a:ea typeface="Calibri"/>
                <a:cs typeface="Calibri"/>
                <a:sym typeface="Calibri"/>
              </a:rPr>
              <a:t>Mendelian classic disorders: </a:t>
            </a:r>
            <a:r>
              <a:rPr lang="en-US" sz="3600">
                <a:solidFill>
                  <a:srgbClr val="C14C2F"/>
                </a:solidFill>
                <a:latin typeface="Calibri"/>
                <a:ea typeface="Calibri"/>
                <a:cs typeface="Calibri"/>
                <a:sym typeface="Calibri"/>
              </a:rPr>
              <a:t>sex-linked</a:t>
            </a:r>
            <a:r>
              <a:rPr i="0" lang="en-US" sz="3600" u="none" cap="none" strike="noStrike">
                <a:solidFill>
                  <a:srgbClr val="C14C2F"/>
                </a:solidFill>
                <a:latin typeface="Calibri"/>
                <a:ea typeface="Calibri"/>
                <a:cs typeface="Calibri"/>
                <a:sym typeface="Calibri"/>
              </a:rPr>
              <a:t> inheritance </a:t>
            </a:r>
            <a:endParaRPr sz="3600">
              <a:solidFill>
                <a:srgbClr val="C14C2F"/>
              </a:solidFill>
              <a:latin typeface="Calibri"/>
              <a:ea typeface="Calibri"/>
              <a:cs typeface="Calibri"/>
              <a:sym typeface="Calibri"/>
            </a:endParaRPr>
          </a:p>
        </p:txBody>
      </p:sp>
      <p:sp>
        <p:nvSpPr>
          <p:cNvPr id="92" name="Google Shape;92;p2"/>
          <p:cNvSpPr txBox="1"/>
          <p:nvPr>
            <p:ph idx="1" type="body"/>
          </p:nvPr>
        </p:nvSpPr>
        <p:spPr>
          <a:xfrm>
            <a:off x="838200" y="2256503"/>
            <a:ext cx="6070600" cy="39204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Calibri"/>
                <a:ea typeface="Calibri"/>
                <a:cs typeface="Calibri"/>
                <a:sym typeface="Calibri"/>
              </a:rPr>
              <a:t>Mendelian inheritance follows Mendel’s laws</a:t>
            </a:r>
            <a:endParaRPr/>
          </a:p>
          <a:p>
            <a:pPr indent="-228600" lvl="0" marL="228600" rtl="0" algn="l">
              <a:lnSpc>
                <a:spcPct val="90000"/>
              </a:lnSpc>
              <a:spcBef>
                <a:spcPts val="1000"/>
              </a:spcBef>
              <a:spcAft>
                <a:spcPts val="0"/>
              </a:spcAft>
              <a:buClr>
                <a:schemeClr val="dk1"/>
              </a:buClr>
              <a:buSzPts val="2800"/>
              <a:buChar char="•"/>
            </a:pPr>
            <a:r>
              <a:rPr lang="en-US">
                <a:latin typeface="Calibri"/>
                <a:ea typeface="Calibri"/>
                <a:cs typeface="Calibri"/>
                <a:sym typeface="Calibri"/>
              </a:rPr>
              <a:t>There are 23 pairs of chromosomes in a human. 22 of the autosomal chromosomes, and 1 pair is sex chromosomes. Autosomal inheritance means that the observed trait is located on an autosomal chromosome. </a:t>
            </a:r>
            <a:endParaRPr/>
          </a:p>
        </p:txBody>
      </p:sp>
      <p:pic>
        <p:nvPicPr>
          <p:cNvPr id="93" name="Google Shape;93;p2"/>
          <p:cNvPicPr preferRelativeResize="0"/>
          <p:nvPr/>
        </p:nvPicPr>
        <p:blipFill rotWithShape="1">
          <a:blip r:embed="rId3">
            <a:alphaModFix/>
          </a:blip>
          <a:srcRect b="36290" l="0" r="0" t="0"/>
          <a:stretch/>
        </p:blipFill>
        <p:spPr>
          <a:xfrm>
            <a:off x="7245498" y="2449804"/>
            <a:ext cx="4946502" cy="1958392"/>
          </a:xfrm>
          <a:prstGeom prst="rect">
            <a:avLst/>
          </a:prstGeom>
          <a:noFill/>
          <a:ln>
            <a:noFill/>
          </a:ln>
        </p:spPr>
      </p:pic>
      <p:sp>
        <p:nvSpPr>
          <p:cNvPr id="94" name="Google Shape;94;p2"/>
          <p:cNvSpPr/>
          <p:nvPr/>
        </p:nvSpPr>
        <p:spPr>
          <a:xfrm>
            <a:off x="11059885" y="3803857"/>
            <a:ext cx="950026" cy="829918"/>
          </a:xfrm>
          <a:prstGeom prst="ellipse">
            <a:avLst/>
          </a:prstGeom>
          <a:no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
          <p:cNvCxnSpPr/>
          <p:nvPr/>
        </p:nvCxnSpPr>
        <p:spPr>
          <a:xfrm flipH="1" rot="10800000">
            <a:off x="11059885" y="4748105"/>
            <a:ext cx="293915" cy="791068"/>
          </a:xfrm>
          <a:prstGeom prst="straightConnector1">
            <a:avLst/>
          </a:prstGeom>
          <a:noFill/>
          <a:ln cap="flat" cmpd="sng" w="9525">
            <a:solidFill>
              <a:srgbClr val="00B050"/>
            </a:solidFill>
            <a:prstDash val="solid"/>
            <a:miter lim="800000"/>
            <a:headEnd len="sm" w="sm" type="none"/>
            <a:tailEnd len="med" w="med" type="triangle"/>
          </a:ln>
        </p:spPr>
      </p:cxnSp>
      <p:sp>
        <p:nvSpPr>
          <p:cNvPr id="96" name="Google Shape;96;p2"/>
          <p:cNvSpPr txBox="1"/>
          <p:nvPr/>
        </p:nvSpPr>
        <p:spPr>
          <a:xfrm>
            <a:off x="9918015" y="5676405"/>
            <a:ext cx="1879874" cy="369332"/>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B050"/>
                </a:solidFill>
                <a:latin typeface="Calibri"/>
                <a:ea typeface="Calibri"/>
                <a:cs typeface="Calibri"/>
                <a:sym typeface="Calibri"/>
              </a:rPr>
              <a:t>Sex chromosomes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txBox="1"/>
          <p:nvPr>
            <p:ph type="title"/>
          </p:nvPr>
        </p:nvSpPr>
        <p:spPr>
          <a:xfrm>
            <a:off x="838200" y="122238"/>
            <a:ext cx="10515600" cy="103942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4000"/>
              <a:buFont typeface="Calibri"/>
              <a:buNone/>
            </a:pPr>
            <a:r>
              <a:rPr lang="en-US" sz="4000">
                <a:solidFill>
                  <a:srgbClr val="C14B2F"/>
                </a:solidFill>
              </a:rPr>
              <a:t>Duchenne muscular dystrophy</a:t>
            </a:r>
            <a:endParaRPr sz="4000">
              <a:solidFill>
                <a:srgbClr val="C14B2F"/>
              </a:solidFill>
            </a:endParaRPr>
          </a:p>
        </p:txBody>
      </p:sp>
      <p:sp>
        <p:nvSpPr>
          <p:cNvPr id="292" name="Google Shape;292;p20"/>
          <p:cNvSpPr txBox="1"/>
          <p:nvPr>
            <p:ph idx="1" type="body"/>
          </p:nvPr>
        </p:nvSpPr>
        <p:spPr>
          <a:xfrm>
            <a:off x="382758" y="1340708"/>
            <a:ext cx="6907427" cy="515894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lang="en-US" sz="2000">
                <a:latin typeface="Calibri"/>
                <a:ea typeface="Calibri"/>
                <a:cs typeface="Calibri"/>
                <a:sym typeface="Calibri"/>
              </a:rPr>
              <a:t>Muscular dystrophy (MD) is a group of more than 30 genetically inherited diseases that are characterized by progressive muscle </a:t>
            </a:r>
            <a:r>
              <a:rPr b="1" lang="en-US" sz="2000">
                <a:solidFill>
                  <a:srgbClr val="421C5B"/>
                </a:solidFill>
                <a:latin typeface="Calibri"/>
                <a:ea typeface="Calibri"/>
                <a:cs typeface="Calibri"/>
                <a:sym typeface="Calibri"/>
              </a:rPr>
              <a:t>atrophy </a:t>
            </a:r>
            <a:endParaRPr sz="2000">
              <a:latin typeface="Calibri"/>
              <a:ea typeface="Calibri"/>
              <a:cs typeface="Calibri"/>
              <a:sym typeface="Calibri"/>
            </a:endParaRPr>
          </a:p>
          <a:p>
            <a:pPr indent="-228600" lvl="0" marL="228600" rtl="0" algn="l">
              <a:lnSpc>
                <a:spcPct val="100000"/>
              </a:lnSpc>
              <a:spcBef>
                <a:spcPts val="1000"/>
              </a:spcBef>
              <a:spcAft>
                <a:spcPts val="0"/>
              </a:spcAft>
              <a:buClr>
                <a:schemeClr val="dk1"/>
              </a:buClr>
              <a:buSzPts val="2000"/>
              <a:buChar char="•"/>
            </a:pPr>
            <a:r>
              <a:rPr lang="en-US" sz="2000">
                <a:latin typeface="Calibri"/>
                <a:ea typeface="Calibri"/>
                <a:cs typeface="Calibri"/>
                <a:sym typeface="Calibri"/>
              </a:rPr>
              <a:t>The condition of MD is caused by a gene mutation that affects the production of muscle proteins needed to build healthy muscle tissue </a:t>
            </a:r>
            <a:endParaRPr/>
          </a:p>
          <a:p>
            <a:pPr indent="-228600" lvl="0" marL="228600" rtl="0" algn="l">
              <a:lnSpc>
                <a:spcPct val="100000"/>
              </a:lnSpc>
              <a:spcBef>
                <a:spcPts val="1000"/>
              </a:spcBef>
              <a:spcAft>
                <a:spcPts val="0"/>
              </a:spcAft>
              <a:buClr>
                <a:schemeClr val="dk1"/>
              </a:buClr>
              <a:buSzPts val="2000"/>
              <a:buChar char="•"/>
            </a:pPr>
            <a:r>
              <a:rPr lang="en-US" sz="2000">
                <a:latin typeface="Calibri"/>
                <a:ea typeface="Calibri"/>
                <a:cs typeface="Calibri"/>
                <a:sym typeface="Calibri"/>
              </a:rPr>
              <a:t>The two most common types are Duchenne muscular dystrophy (DMD) and Becker muscular dystrophy (BMD).</a:t>
            </a:r>
            <a:endParaRPr/>
          </a:p>
          <a:p>
            <a:pPr indent="-228600" lvl="0" marL="228600" rtl="0" algn="l">
              <a:lnSpc>
                <a:spcPct val="100000"/>
              </a:lnSpc>
              <a:spcBef>
                <a:spcPts val="1000"/>
              </a:spcBef>
              <a:spcAft>
                <a:spcPts val="0"/>
              </a:spcAft>
              <a:buClr>
                <a:schemeClr val="dk1"/>
              </a:buClr>
              <a:buSzPts val="2000"/>
              <a:buChar char="•"/>
            </a:pPr>
            <a:r>
              <a:rPr lang="en-US" sz="2000">
                <a:latin typeface="Calibri"/>
                <a:ea typeface="Calibri"/>
                <a:cs typeface="Calibri"/>
                <a:sym typeface="Calibri"/>
              </a:rPr>
              <a:t>The absence of </a:t>
            </a:r>
            <a:r>
              <a:rPr b="1" lang="en-US" sz="2000">
                <a:solidFill>
                  <a:srgbClr val="421C5B"/>
                </a:solidFill>
                <a:latin typeface="Calibri"/>
                <a:ea typeface="Calibri"/>
                <a:cs typeface="Calibri"/>
                <a:sym typeface="Calibri"/>
              </a:rPr>
              <a:t>dystrophin (</a:t>
            </a:r>
            <a:r>
              <a:rPr lang="en-US" sz="2000">
                <a:latin typeface="Calibri"/>
                <a:ea typeface="Calibri"/>
                <a:cs typeface="Calibri"/>
                <a:sym typeface="Calibri"/>
              </a:rPr>
              <a:t>dystrophinopathies</a:t>
            </a:r>
            <a:r>
              <a:rPr b="1" lang="en-US" sz="2000">
                <a:solidFill>
                  <a:srgbClr val="421C5B"/>
                </a:solidFill>
                <a:latin typeface="Calibri"/>
                <a:ea typeface="Calibri"/>
                <a:cs typeface="Calibri"/>
                <a:sym typeface="Calibri"/>
              </a:rPr>
              <a:t>) </a:t>
            </a:r>
            <a:r>
              <a:rPr lang="en-US" sz="2000">
                <a:latin typeface="Calibri"/>
                <a:ea typeface="Calibri"/>
                <a:cs typeface="Calibri"/>
                <a:sym typeface="Calibri"/>
              </a:rPr>
              <a:t>in Duchenne muscular dystrophy causes the muscle tissue to lack integrity </a:t>
            </a:r>
            <a:endParaRPr/>
          </a:p>
          <a:p>
            <a:pPr indent="-228600" lvl="0" marL="228600" rtl="0" algn="l">
              <a:lnSpc>
                <a:spcPct val="100000"/>
              </a:lnSpc>
              <a:spcBef>
                <a:spcPts val="1000"/>
              </a:spcBef>
              <a:spcAft>
                <a:spcPts val="0"/>
              </a:spcAft>
              <a:buClr>
                <a:schemeClr val="dk1"/>
              </a:buClr>
              <a:buSzPts val="2000"/>
              <a:buChar char="•"/>
            </a:pPr>
            <a:r>
              <a:rPr lang="en-US" sz="2000">
                <a:latin typeface="Calibri"/>
                <a:ea typeface="Calibri"/>
                <a:cs typeface="Calibri"/>
                <a:sym typeface="Calibri"/>
              </a:rPr>
              <a:t>Duchenne muscular dystrophy is the most common childhood form of the disease; it occurs in one of every 3,300 male births. It is a </a:t>
            </a:r>
            <a:r>
              <a:rPr b="1" lang="en-US" sz="2000">
                <a:latin typeface="Calibri"/>
                <a:ea typeface="Calibri"/>
                <a:cs typeface="Calibri"/>
                <a:sym typeface="Calibri"/>
              </a:rPr>
              <a:t>sex-linked disorder</a:t>
            </a:r>
            <a:r>
              <a:rPr lang="en-US" sz="2000">
                <a:latin typeface="Calibri"/>
                <a:ea typeface="Calibri"/>
                <a:cs typeface="Calibri"/>
                <a:sym typeface="Calibri"/>
              </a:rPr>
              <a:t>, meaning that it strikes males almost exclusively.</a:t>
            </a:r>
            <a:endParaRPr sz="2000">
              <a:latin typeface="Calibri"/>
              <a:ea typeface="Calibri"/>
              <a:cs typeface="Calibri"/>
              <a:sym typeface="Calibri"/>
            </a:endParaRPr>
          </a:p>
        </p:txBody>
      </p:sp>
      <p:pic>
        <p:nvPicPr>
          <p:cNvPr id="293" name="Google Shape;293;p20"/>
          <p:cNvPicPr preferRelativeResize="0"/>
          <p:nvPr/>
        </p:nvPicPr>
        <p:blipFill rotWithShape="1">
          <a:blip r:embed="rId3">
            <a:alphaModFix/>
          </a:blip>
          <a:srcRect b="0" l="0" r="0" t="0"/>
          <a:stretch/>
        </p:blipFill>
        <p:spPr>
          <a:xfrm>
            <a:off x="7630947" y="1037966"/>
            <a:ext cx="4178295" cy="55605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txBox="1"/>
          <p:nvPr/>
        </p:nvSpPr>
        <p:spPr>
          <a:xfrm>
            <a:off x="619101" y="274980"/>
            <a:ext cx="6432861"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EB Garamond"/>
                <a:ea typeface="EB Garamond"/>
                <a:cs typeface="EB Garamond"/>
                <a:sym typeface="EB Garamond"/>
              </a:rPr>
              <a:t>DMD is inherited in an </a:t>
            </a:r>
            <a:r>
              <a:rPr b="1" lang="en-US" sz="1800">
                <a:solidFill>
                  <a:srgbClr val="421C5B"/>
                </a:solidFill>
                <a:latin typeface="Montserrat"/>
                <a:ea typeface="Montserrat"/>
                <a:cs typeface="Montserrat"/>
                <a:sym typeface="Montserrat"/>
              </a:rPr>
              <a:t>X-linked recessive </a:t>
            </a:r>
            <a:r>
              <a:rPr lang="en-US" sz="1800">
                <a:solidFill>
                  <a:schemeClr val="dk1"/>
                </a:solidFill>
                <a:latin typeface="EB Garamond"/>
                <a:ea typeface="EB Garamond"/>
                <a:cs typeface="EB Garamond"/>
                <a:sym typeface="EB Garamond"/>
              </a:rPr>
              <a:t>pattern</a:t>
            </a:r>
            <a:endParaRPr/>
          </a:p>
          <a:p>
            <a:pPr indent="0" lvl="0" marL="0" marR="0" rtl="0" algn="l">
              <a:spcBef>
                <a:spcPts val="0"/>
              </a:spcBef>
              <a:spcAft>
                <a:spcPts val="0"/>
              </a:spcAft>
              <a:buNone/>
            </a:pPr>
            <a:r>
              <a:rPr lang="en-US" sz="1800">
                <a:solidFill>
                  <a:schemeClr val="dk1"/>
                </a:solidFill>
                <a:latin typeface="EB Garamond"/>
                <a:ea typeface="EB Garamond"/>
                <a:cs typeface="EB Garamond"/>
                <a:sym typeface="EB Garamond"/>
              </a:rPr>
              <a:t>Together, DMD and BMD affect 1 in 3,500 to 5,000 newborn males world- wide. In the United States, between 400 and 600 boys are born with these conditions each year</a:t>
            </a:r>
            <a:br>
              <a:rPr lang="en-US" sz="1800">
                <a:solidFill>
                  <a:schemeClr val="dk1"/>
                </a:solidFill>
                <a:latin typeface="EB Garamond"/>
                <a:ea typeface="EB Garamond"/>
                <a:cs typeface="EB Garamond"/>
                <a:sym typeface="EB Garamond"/>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EB Garamond"/>
                <a:ea typeface="EB Garamond"/>
                <a:cs typeface="EB Garamond"/>
                <a:sym typeface="EB Garamond"/>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rogressive muscular dystrophies - Knowledge @ AMBOSS" id="299" name="Google Shape;299;p21"/>
          <p:cNvPicPr preferRelativeResize="0"/>
          <p:nvPr/>
        </p:nvPicPr>
        <p:blipFill rotWithShape="1">
          <a:blip r:embed="rId3">
            <a:alphaModFix/>
          </a:blip>
          <a:srcRect b="0" l="0" r="0" t="0"/>
          <a:stretch/>
        </p:blipFill>
        <p:spPr>
          <a:xfrm>
            <a:off x="40481" y="0"/>
            <a:ext cx="12111038"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2"/>
          <p:cNvSpPr txBox="1"/>
          <p:nvPr>
            <p:ph type="title"/>
          </p:nvPr>
        </p:nvSpPr>
        <p:spPr>
          <a:xfrm>
            <a:off x="838200" y="179775"/>
            <a:ext cx="10515600" cy="47513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14B2F"/>
              </a:buClr>
              <a:buSzPct val="100000"/>
              <a:buFont typeface="Calibri"/>
              <a:buNone/>
            </a:pPr>
            <a:r>
              <a:rPr lang="en-US" sz="4000">
                <a:solidFill>
                  <a:srgbClr val="C14B2F"/>
                </a:solidFill>
              </a:rPr>
              <a:t>Hemophilia</a:t>
            </a:r>
            <a:endParaRPr/>
          </a:p>
        </p:txBody>
      </p:sp>
      <p:graphicFrame>
        <p:nvGraphicFramePr>
          <p:cNvPr id="305" name="Google Shape;305;p22"/>
          <p:cNvGraphicFramePr/>
          <p:nvPr/>
        </p:nvGraphicFramePr>
        <p:xfrm>
          <a:off x="368643" y="887025"/>
          <a:ext cx="3000000" cy="3000000"/>
        </p:xfrm>
        <a:graphic>
          <a:graphicData uri="http://schemas.openxmlformats.org/drawingml/2006/table">
            <a:tbl>
              <a:tblPr bandRow="1" firstRow="1">
                <a:noFill/>
                <a:tableStyleId>{8CC5CCC9-8912-4496-B16D-5D6153B1429E}</a:tableStyleId>
              </a:tblPr>
              <a:tblGrid>
                <a:gridCol w="1546650"/>
                <a:gridCol w="4794425"/>
                <a:gridCol w="5113625"/>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Hemophilia A (Xq28, OMIM 306700)</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Hemophilia B </a:t>
                      </a:r>
                      <a:endParaRPr/>
                    </a:p>
                  </a:txBody>
                  <a:tcPr marT="45725" marB="45725" marR="91450" marL="91450"/>
                </a:tc>
              </a:tr>
              <a:tr h="370850">
                <a:tc rowSpan="2">
                  <a:txBody>
                    <a:bodyPr/>
                    <a:lstStyle/>
                    <a:p>
                      <a:pPr indent="0" lvl="0" marL="0" marR="0" rtl="0" algn="l">
                        <a:spcBef>
                          <a:spcPts val="0"/>
                        </a:spcBef>
                        <a:spcAft>
                          <a:spcPts val="0"/>
                        </a:spcAft>
                        <a:buNone/>
                      </a:pPr>
                      <a:r>
                        <a:rPr lang="en-US" sz="1800"/>
                        <a:t>Definition</a:t>
                      </a:r>
                      <a:endParaRPr/>
                    </a:p>
                  </a:txBody>
                  <a:tcPr marT="45725" marB="45725" marR="91450" marL="91450"/>
                </a:tc>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a bleeding disorder in which a specific clotting factor protein is missing or does not function normally. </a:t>
                      </a:r>
                      <a:endParaRPr sz="1800"/>
                    </a:p>
                  </a:txBody>
                  <a:tcPr marT="45725" marB="45725" marR="91450" marL="91450"/>
                </a:tc>
                <a:tc hMerge="1"/>
              </a:tr>
              <a:tr h="370850">
                <a:tc vMerge="1"/>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“classic” hemophilia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“Christmas disease” </a:t>
                      </a:r>
                      <a:endParaRPr sz="1800"/>
                    </a:p>
                  </a:txBody>
                  <a:tcPr marT="45725" marB="45725" marR="91450" marL="91450"/>
                </a:tc>
              </a:tr>
              <a:tr h="370850">
                <a:tc>
                  <a:txBody>
                    <a:bodyPr/>
                    <a:lstStyle/>
                    <a:p>
                      <a:pPr indent="0" lvl="0" marL="0" marR="0" rtl="0" algn="l">
                        <a:spcBef>
                          <a:spcPts val="0"/>
                        </a:spcBef>
                        <a:spcAft>
                          <a:spcPts val="0"/>
                        </a:spcAft>
                        <a:buNone/>
                      </a:pPr>
                      <a:r>
                        <a:rPr lang="en-US" sz="1800"/>
                        <a:t>gene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F8 gene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F9 gene </a:t>
                      </a:r>
                      <a:endParaRPr sz="1800"/>
                    </a:p>
                  </a:txBody>
                  <a:tcPr marT="45725" marB="45725" marR="91450" marL="91450"/>
                </a:tc>
              </a:tr>
              <a:tr h="370850">
                <a:tc>
                  <a:txBody>
                    <a:bodyPr/>
                    <a:lstStyle/>
                    <a:p>
                      <a:pPr indent="0" lvl="0" marL="0" marR="0" rtl="0" algn="l">
                        <a:spcBef>
                          <a:spcPts val="0"/>
                        </a:spcBef>
                        <a:spcAft>
                          <a:spcPts val="0"/>
                        </a:spcAft>
                        <a:buNone/>
                      </a:pPr>
                      <a:r>
                        <a:rPr lang="en-US" sz="1800"/>
                        <a:t>Clotting factor</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factor VIII deficiency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factor IX deficiency </a:t>
                      </a:r>
                      <a:endParaRPr sz="1800"/>
                    </a:p>
                  </a:txBody>
                  <a:tcPr marT="45725" marB="45725" marR="91450" marL="91450"/>
                </a:tc>
              </a:tr>
              <a:tr h="370850">
                <a:tc>
                  <a:txBody>
                    <a:bodyPr/>
                    <a:lstStyle/>
                    <a:p>
                      <a:pPr indent="0" lvl="0" marL="0" marR="0" rtl="0" algn="l">
                        <a:spcBef>
                          <a:spcPts val="0"/>
                        </a:spcBef>
                        <a:spcAft>
                          <a:spcPts val="0"/>
                        </a:spcAft>
                        <a:buNone/>
                      </a:pPr>
                      <a:r>
                        <a:rPr lang="en-US" sz="1800"/>
                        <a:t>Frequency</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1 in 4,000 males </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1 in 20,000 males </a:t>
                      </a:r>
                      <a:endParaRPr sz="1800"/>
                    </a:p>
                  </a:txBody>
                  <a:tcPr marT="45725" marB="45725" marR="91450" marL="91450"/>
                </a:tc>
              </a:tr>
              <a:tr h="370850">
                <a:tc>
                  <a:txBody>
                    <a:bodyPr/>
                    <a:lstStyle/>
                    <a:p>
                      <a:pPr indent="0" lvl="0" marL="0" marR="0" rtl="0" algn="l">
                        <a:spcBef>
                          <a:spcPts val="0"/>
                        </a:spcBef>
                        <a:spcAft>
                          <a:spcPts val="0"/>
                        </a:spcAft>
                        <a:buNone/>
                      </a:pPr>
                      <a:r>
                        <a:rPr lang="en-US" sz="1800"/>
                        <a:t>Symptoms</a:t>
                      </a:r>
                      <a:endParaRPr/>
                    </a:p>
                  </a:txBody>
                  <a:tcPr marT="45725" marB="45725" marR="91450" marL="91450"/>
                </a:tc>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spontaneous bleeding into the joints (</a:t>
                      </a:r>
                      <a:r>
                        <a:rPr b="1" lang="en-US" sz="1800">
                          <a:solidFill>
                            <a:schemeClr val="dk1"/>
                          </a:solidFill>
                        </a:rPr>
                        <a:t>hemarthroses</a:t>
                      </a:r>
                      <a:r>
                        <a:rPr lang="en-US" sz="1800">
                          <a:solidFill>
                            <a:schemeClr val="dk1"/>
                          </a:solidFill>
                        </a:rPr>
                        <a:t>), bleeding into muscles, and variable degrees of prolonged or abnormal bleeding in other soft tissues, </a:t>
                      </a:r>
                      <a:r>
                        <a:rPr lang="en-US" sz="1800">
                          <a:solidFill>
                            <a:schemeClr val="dk1"/>
                          </a:solidFill>
                          <a:latin typeface="Calibri"/>
                          <a:ea typeface="Calibri"/>
                          <a:cs typeface="Calibri"/>
                          <a:sym typeface="Calibri"/>
                        </a:rPr>
                        <a:t>a collection of blood under the skull due to an effusion of blood, usually as a result of trauma (</a:t>
                      </a:r>
                      <a:r>
                        <a:rPr b="1" lang="en-US" sz="1800">
                          <a:solidFill>
                            <a:schemeClr val="dk1"/>
                          </a:solidFill>
                          <a:latin typeface="Calibri"/>
                          <a:ea typeface="Calibri"/>
                          <a:cs typeface="Calibri"/>
                          <a:sym typeface="Calibri"/>
                        </a:rPr>
                        <a:t>cephalohematoma)</a:t>
                      </a:r>
                      <a:r>
                        <a:rPr lang="en-US" sz="1800">
                          <a:solidFill>
                            <a:schemeClr val="dk1"/>
                          </a:solidFill>
                        </a:rPr>
                        <a:t>. Postoperative and traumatic bleeding. </a:t>
                      </a:r>
                      <a:r>
                        <a:rPr lang="en-US" sz="1800">
                          <a:solidFill>
                            <a:schemeClr val="dk1"/>
                          </a:solidFill>
                          <a:latin typeface="Calibri"/>
                          <a:ea typeface="Calibri"/>
                          <a:cs typeface="Calibri"/>
                          <a:sym typeface="Calibri"/>
                        </a:rPr>
                        <a:t>Unexplained gastrointestinal or genitourinary bleeding may also occur. Prolonged nosebleeds that are recurrent over time, are bilateral, and are not elicited by trauma are often present. Prolonged oozing or bleeding after initial cessation of bleeding due to tooth extraction, buccal mucosa injury, or circumcision is also common. </a:t>
                      </a:r>
                      <a:endParaRPr sz="1800"/>
                    </a:p>
                  </a:txBody>
                  <a:tcPr marT="45725" marB="45725" marR="91450" marL="91450"/>
                </a:tc>
                <a:tc hMerge="1"/>
              </a:tr>
              <a:tr h="370850">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Diagnosis </a:t>
                      </a:r>
                      <a:endParaRPr sz="1800"/>
                    </a:p>
                  </a:txBody>
                  <a:tcPr marT="45725" marB="45725" marR="91450" marL="91450"/>
                </a:tc>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specific factor assays, which test for the levels of the suspected deficient factor. C</a:t>
                      </a:r>
                      <a:r>
                        <a:rPr lang="en-US" sz="1800">
                          <a:solidFill>
                            <a:schemeClr val="dk1"/>
                          </a:solidFill>
                          <a:latin typeface="Calibri"/>
                          <a:ea typeface="Calibri"/>
                          <a:cs typeface="Calibri"/>
                          <a:sym typeface="Calibri"/>
                        </a:rPr>
                        <a:t>oagulation screening consisting of an APTT measurement, a PT measurement, a bleeding time measurement, </a:t>
                      </a:r>
                      <a:r>
                        <a:rPr lang="en-US" sz="1800">
                          <a:solidFill>
                            <a:schemeClr val="dk1"/>
                          </a:solidFill>
                        </a:rPr>
                        <a:t>fibrinogen levels, </a:t>
                      </a:r>
                      <a:r>
                        <a:rPr lang="en-US" sz="1800">
                          <a:solidFill>
                            <a:schemeClr val="dk1"/>
                          </a:solidFill>
                          <a:latin typeface="Calibri"/>
                          <a:ea typeface="Calibri"/>
                          <a:cs typeface="Calibri"/>
                          <a:sym typeface="Calibri"/>
                        </a:rPr>
                        <a:t>and a platelet count </a:t>
                      </a:r>
                      <a:endParaRPr sz="1800"/>
                    </a:p>
                  </a:txBody>
                  <a:tcPr marT="45725" marB="45725" marR="91450" marL="91450"/>
                </a:tc>
                <a:tc hMerge="1"/>
              </a:tr>
              <a:tr h="370850">
                <a:tc>
                  <a:txBody>
                    <a:bodyPr/>
                    <a:lstStyle/>
                    <a:p>
                      <a:pPr indent="0" lvl="0" marL="0" marR="0" rtl="0" algn="l">
                        <a:lnSpc>
                          <a:spcPct val="100000"/>
                        </a:lnSpc>
                        <a:spcBef>
                          <a:spcPts val="0"/>
                        </a:spcBef>
                        <a:spcAft>
                          <a:spcPts val="0"/>
                        </a:spcAft>
                        <a:buClr>
                          <a:srgbClr val="333333"/>
                        </a:buClr>
                        <a:buSzPts val="1800"/>
                        <a:buFont typeface="Times New Roman"/>
                        <a:buNone/>
                      </a:pPr>
                      <a:r>
                        <a:rPr lang="en-US" sz="1800">
                          <a:solidFill>
                            <a:srgbClr val="333333"/>
                          </a:solidFill>
                          <a:latin typeface="Times New Roman"/>
                          <a:ea typeface="Times New Roman"/>
                          <a:cs typeface="Times New Roman"/>
                          <a:sym typeface="Times New Roman"/>
                        </a:rPr>
                        <a:t>Treatment </a:t>
                      </a:r>
                      <a:endParaRPr sz="1800"/>
                    </a:p>
                  </a:txBody>
                  <a:tcPr marT="45725" marB="45725" marR="91450" marL="91450"/>
                </a:tc>
                <a:tc gridSpan="2">
                  <a:txBody>
                    <a:bodyPr/>
                    <a:lstStyle/>
                    <a:p>
                      <a:pPr indent="0" lvl="0" marL="0" marR="0" rtl="0" algn="l">
                        <a:lnSpc>
                          <a:spcPct val="100000"/>
                        </a:lnSpc>
                        <a:spcBef>
                          <a:spcPts val="0"/>
                        </a:spcBef>
                        <a:spcAft>
                          <a:spcPts val="0"/>
                        </a:spcAft>
                        <a:buClr>
                          <a:srgbClr val="333333"/>
                        </a:buClr>
                        <a:buSzPts val="1800"/>
                        <a:buFont typeface="Times New Roman"/>
                        <a:buNone/>
                      </a:pPr>
                      <a:r>
                        <a:rPr lang="en-US" sz="1800">
                          <a:solidFill>
                            <a:srgbClr val="333333"/>
                          </a:solidFill>
                          <a:latin typeface="Times New Roman"/>
                          <a:ea typeface="Times New Roman"/>
                          <a:cs typeface="Times New Roman"/>
                          <a:sym typeface="Times New Roman"/>
                        </a:rPr>
                        <a:t>treatment is needed to help their blood clot and stop the bleeding. This usually involves giving clotting factors by infusion or injection.</a:t>
                      </a:r>
                      <a:endParaRPr sz="1800"/>
                    </a:p>
                  </a:txBody>
                  <a:tcPr marT="45725" marB="45725" marR="91450" marL="91450"/>
                </a:tc>
                <a:tc hMerge="1"/>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3"/>
          <p:cNvSpPr txBox="1"/>
          <p:nvPr>
            <p:ph idx="1" type="body"/>
          </p:nvPr>
        </p:nvSpPr>
        <p:spPr>
          <a:xfrm>
            <a:off x="838200" y="222422"/>
            <a:ext cx="10515600" cy="642551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100000"/>
              </a:lnSpc>
              <a:spcBef>
                <a:spcPts val="0"/>
              </a:spcBef>
              <a:spcAft>
                <a:spcPts val="0"/>
              </a:spcAft>
              <a:buClr>
                <a:srgbClr val="000000"/>
              </a:buClr>
              <a:buSzPct val="100000"/>
              <a:buNone/>
            </a:pPr>
            <a:r>
              <a:rPr b="1" i="0" lang="en-US" sz="2800" u="none" cap="none" strike="noStrike">
                <a:solidFill>
                  <a:srgbClr val="000000"/>
                </a:solidFill>
                <a:latin typeface="Times New Roman"/>
                <a:ea typeface="Times New Roman"/>
                <a:cs typeface="Times New Roman"/>
                <a:sym typeface="Times New Roman"/>
              </a:rPr>
              <a:t>Complete Blood Count (CBC)</a:t>
            </a:r>
            <a:endParaRPr/>
          </a:p>
          <a:p>
            <a:pPr indent="0" lvl="0" marL="0" rtl="0" algn="l">
              <a:lnSpc>
                <a:spcPct val="100000"/>
              </a:lnSpc>
              <a:spcBef>
                <a:spcPts val="0"/>
              </a:spcBef>
              <a:spcAft>
                <a:spcPts val="0"/>
              </a:spcAft>
              <a:buClr>
                <a:srgbClr val="000000"/>
              </a:buClr>
              <a:buSzPct val="100000"/>
              <a:buNone/>
            </a:pPr>
            <a:r>
              <a:rPr b="0" i="0" lang="en-US" sz="1100" u="none" cap="none" strike="noStrike">
                <a:solidFill>
                  <a:srgbClr val="000000"/>
                </a:solidFill>
                <a:latin typeface="Times New Roman"/>
                <a:ea typeface="Times New Roman"/>
                <a:cs typeface="Times New Roman"/>
                <a:sym typeface="Times New Roman"/>
              </a:rPr>
              <a:t>  </a:t>
            </a:r>
            <a:endParaRPr b="0" i="0" sz="1100" u="none" cap="none" strike="noStrike">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ct val="100000"/>
              <a:buNone/>
            </a:pPr>
            <a:r>
              <a:rPr b="0" i="0" lang="en-US" sz="2800" u="none" cap="none" strike="noStrike">
                <a:solidFill>
                  <a:srgbClr val="000000"/>
                </a:solidFill>
                <a:latin typeface="Times New Roman"/>
                <a:ea typeface="Times New Roman"/>
                <a:cs typeface="Times New Roman"/>
                <a:sym typeface="Times New Roman"/>
              </a:rPr>
              <a:t>This common test measures the amount of hemoglobin (the red pigment inside red blood cells that carries oxygen), the size and number of red blood cells and numbers of different types of white blood cells and platelets found in blood. </a:t>
            </a:r>
            <a:r>
              <a:rPr b="0" i="0" lang="en-US" sz="2800" u="none" cap="none" strike="noStrike">
                <a:solidFill>
                  <a:srgbClr val="FF0000"/>
                </a:solidFill>
                <a:latin typeface="Times New Roman"/>
                <a:ea typeface="Times New Roman"/>
                <a:cs typeface="Times New Roman"/>
                <a:sym typeface="Times New Roman"/>
              </a:rPr>
              <a:t>The CBC is normal in people with hemophilia. However, if a person with hemophilia has unusually heavy bleeding or bleeds for a long time, the hemoglobin and the red blood cell count can be low.</a:t>
            </a:r>
            <a:endParaRPr b="0" i="0" sz="2800" u="none" cap="none" strike="noStrike">
              <a:solidFill>
                <a:srgbClr val="FF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ct val="100000"/>
              <a:buNone/>
            </a:pPr>
            <a:r>
              <a:t/>
            </a:r>
            <a:endParaRPr sz="2800">
              <a:solidFill>
                <a:srgbClr val="FF0000"/>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ct val="100000"/>
              <a:buNone/>
            </a:pPr>
            <a:r>
              <a:rPr b="1" lang="en-US" sz="2800">
                <a:latin typeface="Times New Roman"/>
                <a:ea typeface="Times New Roman"/>
                <a:cs typeface="Times New Roman"/>
                <a:sym typeface="Times New Roman"/>
              </a:rPr>
              <a:t>Activated Partial Thromboplastin Time (APTT) Test</a:t>
            </a:r>
            <a:endParaRPr sz="11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rPr lang="en-US" sz="2800">
                <a:latin typeface="Times New Roman"/>
                <a:ea typeface="Times New Roman"/>
                <a:cs typeface="Times New Roman"/>
                <a:sym typeface="Times New Roman"/>
              </a:rPr>
              <a:t>This test measures how long it takes for blood to clot. </a:t>
            </a:r>
            <a:r>
              <a:rPr lang="en-US" sz="2800">
                <a:solidFill>
                  <a:srgbClr val="FF0000"/>
                </a:solidFill>
                <a:latin typeface="Times New Roman"/>
                <a:ea typeface="Times New Roman"/>
                <a:cs typeface="Times New Roman"/>
                <a:sym typeface="Times New Roman"/>
              </a:rPr>
              <a:t>It measures the clotting ability of factors VIII (8), IX (9), XI (11), and XII (12). </a:t>
            </a:r>
            <a:r>
              <a:rPr lang="en-US" sz="2800">
                <a:latin typeface="Times New Roman"/>
                <a:ea typeface="Times New Roman"/>
                <a:cs typeface="Times New Roman"/>
                <a:sym typeface="Times New Roman"/>
              </a:rPr>
              <a:t>If any of these clotting factors are too low, it takes longer than normal for the blood to clot. </a:t>
            </a:r>
            <a:r>
              <a:rPr lang="en-US" sz="2800">
                <a:solidFill>
                  <a:srgbClr val="FF0000"/>
                </a:solidFill>
                <a:latin typeface="Times New Roman"/>
                <a:ea typeface="Times New Roman"/>
                <a:cs typeface="Times New Roman"/>
                <a:sym typeface="Times New Roman"/>
              </a:rPr>
              <a:t>The results of this test will show a longer clotting time among people with hemophilia A or B.</a:t>
            </a:r>
            <a:endParaRPr/>
          </a:p>
          <a:p>
            <a:pPr indent="0" lvl="0" marL="0" rtl="0" algn="l">
              <a:lnSpc>
                <a:spcPct val="90000"/>
              </a:lnSpc>
              <a:spcBef>
                <a:spcPts val="1000"/>
              </a:spcBef>
              <a:spcAft>
                <a:spcPts val="0"/>
              </a:spcAft>
              <a:buClr>
                <a:schemeClr val="dk1"/>
              </a:buClr>
              <a:buSzPct val="100000"/>
              <a:buNone/>
            </a:pPr>
            <a:r>
              <a:t/>
            </a:r>
            <a:endParaRPr sz="2800">
              <a:solidFill>
                <a:srgbClr val="FF0000"/>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ct val="100000"/>
              <a:buNone/>
            </a:pPr>
            <a:r>
              <a:rPr b="1" lang="en-US" sz="2800">
                <a:latin typeface="Times New Roman"/>
                <a:ea typeface="Times New Roman"/>
                <a:cs typeface="Times New Roman"/>
                <a:sym typeface="Times New Roman"/>
              </a:rPr>
              <a:t>Prothrombin Time (PT) Test</a:t>
            </a:r>
            <a:endParaRPr sz="11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rPr lang="en-US" sz="2800">
                <a:latin typeface="Times New Roman"/>
                <a:ea typeface="Times New Roman"/>
                <a:cs typeface="Times New Roman"/>
                <a:sym typeface="Times New Roman"/>
              </a:rPr>
              <a:t>This test also measures the time it takes for blood to clot. </a:t>
            </a:r>
            <a:r>
              <a:rPr lang="en-US" sz="2800">
                <a:solidFill>
                  <a:srgbClr val="FF0000"/>
                </a:solidFill>
                <a:latin typeface="Times New Roman"/>
                <a:ea typeface="Times New Roman"/>
                <a:cs typeface="Times New Roman"/>
                <a:sym typeface="Times New Roman"/>
              </a:rPr>
              <a:t>It measures primarily the clotting ability of factors I (1), II (2), V (5), VII (7), and X (10). </a:t>
            </a:r>
            <a:r>
              <a:rPr lang="en-US" sz="2800">
                <a:latin typeface="Times New Roman"/>
                <a:ea typeface="Times New Roman"/>
                <a:cs typeface="Times New Roman"/>
                <a:sym typeface="Times New Roman"/>
              </a:rPr>
              <a:t>If any of these factors are too low, it takes longer than normal for the blood to clot. </a:t>
            </a:r>
            <a:r>
              <a:rPr lang="en-US" sz="2800">
                <a:solidFill>
                  <a:srgbClr val="FF0000"/>
                </a:solidFill>
                <a:latin typeface="Times New Roman"/>
                <a:ea typeface="Times New Roman"/>
                <a:cs typeface="Times New Roman"/>
                <a:sym typeface="Times New Roman"/>
              </a:rPr>
              <a:t>The results of this test will be normal among most people with hemophilia A and B.</a:t>
            </a:r>
            <a:endParaRPr/>
          </a:p>
          <a:p>
            <a:pPr indent="0" lvl="0" marL="0" rtl="0" algn="l">
              <a:lnSpc>
                <a:spcPct val="90000"/>
              </a:lnSpc>
              <a:spcBef>
                <a:spcPts val="1000"/>
              </a:spcBef>
              <a:spcAft>
                <a:spcPts val="0"/>
              </a:spcAft>
              <a:buClr>
                <a:schemeClr val="dk1"/>
              </a:buClr>
              <a:buSzPct val="100000"/>
              <a:buNone/>
            </a:pPr>
            <a:r>
              <a:t/>
            </a:r>
            <a:endParaRPr sz="2800">
              <a:solidFill>
                <a:srgbClr val="FF0000"/>
              </a:solidFill>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ct val="100000"/>
              <a:buNone/>
            </a:pPr>
            <a:r>
              <a:rPr b="1" lang="en-US" sz="2800">
                <a:latin typeface="Times New Roman"/>
                <a:ea typeface="Times New Roman"/>
                <a:cs typeface="Times New Roman"/>
                <a:sym typeface="Times New Roman"/>
              </a:rPr>
              <a:t>Fibrinogen Test</a:t>
            </a:r>
            <a:endParaRPr sz="11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rPr lang="en-US" sz="2800">
                <a:latin typeface="Times New Roman"/>
                <a:ea typeface="Times New Roman"/>
                <a:cs typeface="Times New Roman"/>
                <a:sym typeface="Times New Roman"/>
              </a:rPr>
              <a:t>This test also helps doctors assess a patient’s ability to form a blood clot. </a:t>
            </a:r>
            <a:r>
              <a:rPr lang="en-US" sz="2800">
                <a:solidFill>
                  <a:srgbClr val="FF0000"/>
                </a:solidFill>
                <a:latin typeface="Times New Roman"/>
                <a:ea typeface="Times New Roman"/>
                <a:cs typeface="Times New Roman"/>
                <a:sym typeface="Times New Roman"/>
              </a:rPr>
              <a:t>Fibrinogen is another name for clotting factor 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Bleeding Disorders: Hemophilia B - Factor IX Deficiency" id="315" name="Google Shape;315;p24"/>
          <p:cNvPicPr preferRelativeResize="0"/>
          <p:nvPr>
            <p:ph idx="1" type="body"/>
          </p:nvPr>
        </p:nvPicPr>
        <p:blipFill rotWithShape="1">
          <a:blip r:embed="rId3">
            <a:alphaModFix/>
          </a:blip>
          <a:srcRect b="0" l="0" r="0" t="0"/>
          <a:stretch/>
        </p:blipFill>
        <p:spPr>
          <a:xfrm>
            <a:off x="4492672" y="-8599"/>
            <a:ext cx="7699328" cy="2584020"/>
          </a:xfrm>
          <a:prstGeom prst="rect">
            <a:avLst/>
          </a:prstGeom>
          <a:noFill/>
          <a:ln>
            <a:noFill/>
          </a:ln>
        </p:spPr>
      </p:pic>
      <p:sp>
        <p:nvSpPr>
          <p:cNvPr id="316" name="Google Shape;316;p24"/>
          <p:cNvSpPr txBox="1"/>
          <p:nvPr>
            <p:ph type="title"/>
          </p:nvPr>
        </p:nvSpPr>
        <p:spPr>
          <a:xfrm>
            <a:off x="518984" y="148856"/>
            <a:ext cx="11244648" cy="6790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2400"/>
              <a:buFont typeface="Times New Roman"/>
              <a:buNone/>
            </a:pPr>
            <a:r>
              <a:rPr lang="en-US" sz="2400">
                <a:solidFill>
                  <a:srgbClr val="FF0000"/>
                </a:solidFill>
                <a:latin typeface="Times New Roman"/>
                <a:ea typeface="Times New Roman"/>
                <a:cs typeface="Times New Roman"/>
                <a:sym typeface="Times New Roman"/>
              </a:rPr>
              <a:t>Clotting factor test shows the type of hemophilia and the severity. It is important to know the type and severity in order to create the best treatment plan.</a:t>
            </a:r>
            <a:endParaRPr sz="2400"/>
          </a:p>
        </p:txBody>
      </p:sp>
      <p:graphicFrame>
        <p:nvGraphicFramePr>
          <p:cNvPr id="317" name="Google Shape;317;p24"/>
          <p:cNvGraphicFramePr/>
          <p:nvPr/>
        </p:nvGraphicFramePr>
        <p:xfrm>
          <a:off x="518983" y="2575421"/>
          <a:ext cx="3000000" cy="3000000"/>
        </p:xfrm>
        <a:graphic>
          <a:graphicData uri="http://schemas.openxmlformats.org/drawingml/2006/table">
            <a:tbl>
              <a:tblPr bandRow="1" firstRow="1">
                <a:noFill/>
                <a:tableStyleId>{8CC5CCC9-8912-4496-B16D-5D6153B1429E}</a:tableStyleId>
              </a:tblPr>
              <a:tblGrid>
                <a:gridCol w="1292800"/>
                <a:gridCol w="2080575"/>
                <a:gridCol w="6264875"/>
                <a:gridCol w="1606375"/>
              </a:tblGrid>
              <a:tr h="370850">
                <a:tc>
                  <a:txBody>
                    <a:bodyPr/>
                    <a:lstStyle/>
                    <a:p>
                      <a:pPr indent="0" lvl="0" marL="0" marR="0" rtl="0" algn="l">
                        <a:spcBef>
                          <a:spcPts val="0"/>
                        </a:spcBef>
                        <a:spcAft>
                          <a:spcPts val="0"/>
                        </a:spcAft>
                        <a:buNone/>
                      </a:pPr>
                      <a:r>
                        <a:rPr lang="en-US" sz="1800"/>
                        <a:t>Severity</a:t>
                      </a:r>
                      <a:endParaRPr/>
                    </a:p>
                  </a:txBody>
                  <a:tcPr marT="45725" marB="45725" marR="91450" marL="91450"/>
                </a:tc>
                <a:tc>
                  <a:txBody>
                    <a:bodyPr/>
                    <a:lstStyle/>
                    <a:p>
                      <a:pPr indent="0" lvl="0" marL="0" marR="0" rtl="0" algn="l">
                        <a:spcBef>
                          <a:spcPts val="0"/>
                        </a:spcBef>
                        <a:spcAft>
                          <a:spcPts val="0"/>
                        </a:spcAft>
                        <a:buNone/>
                      </a:pPr>
                      <a:r>
                        <a:rPr lang="en-US" sz="1800"/>
                        <a:t>Clotting factor level % activity (IU/ml)</a:t>
                      </a:r>
                      <a:endParaRPr/>
                    </a:p>
                  </a:txBody>
                  <a:tcPr marT="45725" marB="45725" marR="91450" marL="91450"/>
                </a:tc>
                <a:tc>
                  <a:txBody>
                    <a:bodyPr/>
                    <a:lstStyle/>
                    <a:p>
                      <a:pPr indent="0" lvl="0" marL="0" marR="0" rtl="0" algn="l">
                        <a:spcBef>
                          <a:spcPts val="0"/>
                        </a:spcBef>
                        <a:spcAft>
                          <a:spcPts val="0"/>
                        </a:spcAft>
                        <a:buNone/>
                      </a:pPr>
                      <a:r>
                        <a:rPr lang="en-US" sz="1800"/>
                        <a:t>Symptoms</a:t>
                      </a:r>
                      <a:endParaRPr/>
                    </a:p>
                  </a:txBody>
                  <a:tcPr marT="45725" marB="45725" marR="91450" marL="91450"/>
                </a:tc>
                <a:tc>
                  <a:txBody>
                    <a:bodyPr/>
                    <a:lstStyle/>
                    <a:p>
                      <a:pPr indent="0" lvl="0" marL="0" marR="0" rtl="0" algn="l">
                        <a:spcBef>
                          <a:spcPts val="0"/>
                        </a:spcBef>
                        <a:spcAft>
                          <a:spcPts val="0"/>
                        </a:spcAft>
                        <a:buNone/>
                      </a:pPr>
                      <a:r>
                        <a:rPr lang="en-US" sz="1800"/>
                        <a:t>Usual age of diagnosis</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rPr>
                        <a:t>severe hemophilia </a:t>
                      </a:r>
                      <a:endParaRPr sz="1800"/>
                    </a:p>
                  </a:txBody>
                  <a:tcPr marT="45725" marB="45725" marR="91450" marL="91450"/>
                </a:tc>
                <a:tc>
                  <a:txBody>
                    <a:bodyPr/>
                    <a:lstStyle/>
                    <a:p>
                      <a:pPr indent="0" lvl="0" marL="0" marR="0" rtl="0" algn="l">
                        <a:spcBef>
                          <a:spcPts val="0"/>
                        </a:spcBef>
                        <a:spcAft>
                          <a:spcPts val="0"/>
                        </a:spcAft>
                        <a:buNone/>
                      </a:pPr>
                      <a:r>
                        <a:rPr lang="en-US" sz="1800"/>
                        <a:t>&lt;1%</a:t>
                      </a:r>
                      <a:endParaRPr/>
                    </a:p>
                  </a:txBody>
                  <a:tcPr marT="45725" marB="45725" marR="91450" marL="91450"/>
                </a:tc>
                <a:tc>
                  <a:txBody>
                    <a:bodyPr/>
                    <a:lstStyle/>
                    <a:p>
                      <a:pPr indent="0" lvl="0" marL="0" marR="0" rtl="0" algn="l">
                        <a:spcBef>
                          <a:spcPts val="0"/>
                        </a:spcBef>
                        <a:spcAft>
                          <a:spcPts val="0"/>
                        </a:spcAft>
                        <a:buNone/>
                      </a:pPr>
                      <a:r>
                        <a:rPr lang="en-US" sz="1800">
                          <a:solidFill>
                            <a:schemeClr val="dk1"/>
                          </a:solidFill>
                        </a:rPr>
                        <a:t>heavy bleeding can occur </a:t>
                      </a:r>
                      <a:endParaRPr sz="1800"/>
                    </a:p>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without any obvious trauma—</a:t>
                      </a:r>
                      <a:r>
                        <a:rPr b="1" lang="en-US" sz="1800">
                          <a:solidFill>
                            <a:schemeClr val="dk1"/>
                          </a:solidFill>
                        </a:rPr>
                        <a:t>spontaneous bleeding, </a:t>
                      </a:r>
                      <a:r>
                        <a:rPr lang="en-US" sz="1800">
                          <a:solidFill>
                            <a:schemeClr val="dk1"/>
                          </a:solidFill>
                        </a:rPr>
                        <a:t>bleeding into the weight-bearing joints (</a:t>
                      </a:r>
                      <a:r>
                        <a:rPr b="1" lang="en-US" sz="1800">
                          <a:solidFill>
                            <a:schemeClr val="dk1"/>
                          </a:solidFill>
                        </a:rPr>
                        <a:t>hemarthroses</a:t>
                      </a:r>
                      <a:r>
                        <a:rPr lang="en-US" sz="1800">
                          <a:solidFill>
                            <a:schemeClr val="dk1"/>
                          </a:solidFill>
                        </a:rPr>
                        <a:t>) and muscles and into the brain (</a:t>
                      </a:r>
                      <a:r>
                        <a:rPr b="1" lang="en-US" sz="1800">
                          <a:solidFill>
                            <a:schemeClr val="dk1"/>
                          </a:solidFill>
                        </a:rPr>
                        <a:t>cephalohematoma</a:t>
                      </a:r>
                      <a:r>
                        <a:rPr lang="en-US" sz="1800">
                          <a:solidFill>
                            <a:schemeClr val="dk1"/>
                          </a:solidFill>
                        </a:rPr>
                        <a:t>) or internal organs, propensity for excessive bleeding during menses (</a:t>
                      </a:r>
                      <a:r>
                        <a:rPr b="1" lang="en-US" sz="1800">
                          <a:solidFill>
                            <a:schemeClr val="dk1"/>
                          </a:solidFill>
                        </a:rPr>
                        <a:t>menorrhagia</a:t>
                      </a:r>
                      <a:r>
                        <a:rPr lang="en-US" sz="1800">
                          <a:solidFill>
                            <a:schemeClr val="dk1"/>
                          </a:solidFill>
                        </a:rPr>
                        <a:t>). </a:t>
                      </a:r>
                      <a:endParaRPr sz="1800"/>
                    </a:p>
                  </a:txBody>
                  <a:tcPr marT="45725" marB="45725" marR="91450" marL="91450"/>
                </a:tc>
                <a:tc>
                  <a:txBody>
                    <a:bodyPr/>
                    <a:lstStyle/>
                    <a:p>
                      <a:pPr indent="0" lvl="0" marL="0" marR="0" rtl="0" algn="l">
                        <a:spcBef>
                          <a:spcPts val="0"/>
                        </a:spcBef>
                        <a:spcAft>
                          <a:spcPts val="0"/>
                        </a:spcAft>
                        <a:buNone/>
                      </a:pPr>
                      <a:r>
                        <a:rPr lang="en-US" sz="1800"/>
                        <a:t>Shortly after birth</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rPr>
                        <a:t>Moderate hemophilia </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1-5%</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may also present with hemarthroses or deep-tissue </a:t>
                      </a:r>
                      <a:r>
                        <a:rPr b="1" lang="en-US" sz="1800">
                          <a:solidFill>
                            <a:schemeClr val="dk1"/>
                          </a:solidFill>
                        </a:rPr>
                        <a:t>hematomas </a:t>
                      </a:r>
                      <a:r>
                        <a:rPr lang="en-US" sz="1800">
                          <a:solidFill>
                            <a:schemeClr val="dk1"/>
                          </a:solidFill>
                        </a:rPr>
                        <a:t>due to minor trauma or as postoperative bleeding</a:t>
                      </a:r>
                      <a:endParaRPr sz="1800"/>
                    </a:p>
                  </a:txBody>
                  <a:tcPr marT="45725" marB="45725" marR="91450" marL="91450"/>
                </a:tc>
                <a:tc>
                  <a:txBody>
                    <a:bodyPr/>
                    <a:lstStyle/>
                    <a:p>
                      <a:pPr indent="0" lvl="0" marL="0" marR="0" rtl="0" algn="l">
                        <a:spcBef>
                          <a:spcPts val="0"/>
                        </a:spcBef>
                        <a:spcAft>
                          <a:spcPts val="0"/>
                        </a:spcAft>
                        <a:buNone/>
                      </a:pPr>
                      <a:r>
                        <a:rPr lang="en-US" sz="1800"/>
                        <a:t>Before age 5-6</a:t>
                      </a:r>
                      <a:endParaRPr/>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6-49%</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does not involve spontaneous bleeding and may become apparent only when abnormal bleeding occurs following surgery or a serious injury. </a:t>
                      </a:r>
                      <a:endParaRPr sz="1800"/>
                    </a:p>
                  </a:txBody>
                  <a:tcPr marT="45725" marB="45725" marR="91450" marL="91450"/>
                </a:tc>
                <a:tc>
                  <a:txBody>
                    <a:bodyPr/>
                    <a:lstStyle/>
                    <a:p>
                      <a:pPr indent="0" lvl="0" marL="0" marR="0" rtl="0" algn="l">
                        <a:spcBef>
                          <a:spcPts val="0"/>
                        </a:spcBef>
                        <a:spcAft>
                          <a:spcPts val="0"/>
                        </a:spcAft>
                        <a:buNone/>
                      </a:pPr>
                      <a:r>
                        <a:rPr lang="en-US" sz="1800"/>
                        <a:t>Often later in life</a:t>
                      </a:r>
                      <a:endParaRPr/>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p:nvPr/>
        </p:nvSpPr>
        <p:spPr>
          <a:xfrm>
            <a:off x="167892" y="1163304"/>
            <a:ext cx="6114376" cy="267765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000000"/>
              </a:buClr>
              <a:buSzPts val="2400"/>
              <a:buFont typeface="Calibri"/>
              <a:buAutoNum type="arabicPeriod"/>
            </a:pPr>
            <a:r>
              <a:rPr lang="en-US" sz="2400">
                <a:solidFill>
                  <a:srgbClr val="000000"/>
                </a:solidFill>
                <a:latin typeface="Times New Roman"/>
                <a:ea typeface="Times New Roman"/>
                <a:cs typeface="Times New Roman"/>
                <a:sym typeface="Times New Roman"/>
              </a:rPr>
              <a:t>In this example, the mother is a carrier of the hemophilia gene, and the father does not have hemophilia.</a:t>
            </a:r>
            <a:endParaRPr/>
          </a:p>
          <a:p>
            <a:pPr indent="-285750" lvl="1" marL="742950" marR="0" rtl="0" algn="l">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Times New Roman"/>
                <a:ea typeface="Times New Roman"/>
                <a:cs typeface="Times New Roman"/>
                <a:sym typeface="Times New Roman"/>
              </a:rPr>
              <a:t>There is a 50% chance that each son will have hemophilia.</a:t>
            </a:r>
            <a:endParaRPr/>
          </a:p>
          <a:p>
            <a:pPr indent="-285750" lvl="1" marL="742950" marR="0" rtl="0" algn="l">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Times New Roman"/>
                <a:ea typeface="Times New Roman"/>
                <a:cs typeface="Times New Roman"/>
                <a:sym typeface="Times New Roman"/>
              </a:rPr>
              <a:t>There is a 50% chance that each daughter will be a carrier of the hemophilia gene.</a:t>
            </a:r>
            <a:endParaRPr b="0" i="0" sz="2400" u="none" cap="none" strike="noStrike">
              <a:solidFill>
                <a:srgbClr val="000000"/>
              </a:solidFill>
              <a:latin typeface="Times New Roman"/>
              <a:ea typeface="Times New Roman"/>
              <a:cs typeface="Times New Roman"/>
              <a:sym typeface="Times New Roman"/>
            </a:endParaRPr>
          </a:p>
        </p:txBody>
      </p:sp>
      <p:sp>
        <p:nvSpPr>
          <p:cNvPr id="323" name="Google Shape;323;p25"/>
          <p:cNvSpPr/>
          <p:nvPr/>
        </p:nvSpPr>
        <p:spPr>
          <a:xfrm>
            <a:off x="3791625" y="356326"/>
            <a:ext cx="48830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How hemophilia is inherited?</a:t>
            </a:r>
            <a:endParaRPr b="1" i="0" sz="2800">
              <a:solidFill>
                <a:srgbClr val="000000"/>
              </a:solidFill>
              <a:latin typeface="Times New Roman"/>
              <a:ea typeface="Times New Roman"/>
              <a:cs typeface="Times New Roman"/>
              <a:sym typeface="Times New Roman"/>
            </a:endParaRPr>
          </a:p>
        </p:txBody>
      </p:sp>
      <p:pic>
        <p:nvPicPr>
          <p:cNvPr descr="Image showing if the mother is a carrier of the hemophilia gene, and the father does not have hemophilia, there is a 50% chance that each son will have hemophilia, there is a 50% chance that each daughter will be a carrier of the hemophilia gene." id="324" name="Google Shape;324;p25"/>
          <p:cNvPicPr preferRelativeResize="0"/>
          <p:nvPr/>
        </p:nvPicPr>
        <p:blipFill rotWithShape="1">
          <a:blip r:embed="rId3">
            <a:alphaModFix/>
          </a:blip>
          <a:srcRect b="0" l="0" r="0" t="0"/>
          <a:stretch/>
        </p:blipFill>
        <p:spPr>
          <a:xfrm>
            <a:off x="6703483" y="1163304"/>
            <a:ext cx="4914900" cy="5270500"/>
          </a:xfrm>
          <a:prstGeom prst="rect">
            <a:avLst/>
          </a:prstGeom>
          <a:noFill/>
          <a:ln>
            <a:noFill/>
          </a:ln>
        </p:spPr>
      </p:pic>
      <p:pic>
        <p:nvPicPr>
          <p:cNvPr descr="Hemophilia: MedlinePlus Genetics" id="325" name="Google Shape;325;p25"/>
          <p:cNvPicPr preferRelativeResize="0"/>
          <p:nvPr/>
        </p:nvPicPr>
        <p:blipFill rotWithShape="1">
          <a:blip r:embed="rId4">
            <a:alphaModFix/>
          </a:blip>
          <a:srcRect b="0" l="0" r="0" t="20193"/>
          <a:stretch/>
        </p:blipFill>
        <p:spPr>
          <a:xfrm>
            <a:off x="1367368" y="3914197"/>
            <a:ext cx="4914900" cy="25874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p:nvPr/>
        </p:nvSpPr>
        <p:spPr>
          <a:xfrm>
            <a:off x="626533" y="407370"/>
            <a:ext cx="5774267" cy="2308324"/>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000000"/>
              </a:buClr>
              <a:buSzPts val="2400"/>
              <a:buFont typeface="Calibri"/>
              <a:buAutoNum type="arabicPeriod" startAt="2"/>
            </a:pPr>
            <a:r>
              <a:rPr lang="en-US" sz="2400">
                <a:solidFill>
                  <a:srgbClr val="000000"/>
                </a:solidFill>
                <a:latin typeface="Times New Roman"/>
                <a:ea typeface="Times New Roman"/>
                <a:cs typeface="Times New Roman"/>
                <a:sym typeface="Times New Roman"/>
              </a:rPr>
              <a:t>In this example, the father has hemophilia, and the mother does not carry the hemophilia gene.</a:t>
            </a:r>
            <a:endParaRPr/>
          </a:p>
          <a:p>
            <a:pPr indent="0" lvl="1" marL="457200" marR="0" rtl="0" algn="l">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1. All daughters will carry the hemophilia gene.</a:t>
            </a:r>
            <a:endParaRPr/>
          </a:p>
          <a:p>
            <a:pPr indent="-285750" lvl="1" marL="742950" marR="0" rtl="0" algn="l">
              <a:spcBef>
                <a:spcPts val="0"/>
              </a:spcBef>
              <a:spcAft>
                <a:spcPts val="0"/>
              </a:spcAft>
              <a:buClr>
                <a:srgbClr val="000000"/>
              </a:buClr>
              <a:buSzPts val="2400"/>
              <a:buFont typeface="Calibri"/>
              <a:buAutoNum type="arabicPeriod" startAt="2"/>
            </a:pPr>
            <a:r>
              <a:rPr b="0" i="0" lang="en-US" sz="2400" u="none" cap="none" strike="noStrike">
                <a:solidFill>
                  <a:srgbClr val="000000"/>
                </a:solidFill>
                <a:latin typeface="Times New Roman"/>
                <a:ea typeface="Times New Roman"/>
                <a:cs typeface="Times New Roman"/>
                <a:sym typeface="Times New Roman"/>
              </a:rPr>
              <a:t>No sons will have hemophilia.</a:t>
            </a:r>
            <a:endParaRPr b="0" i="0" sz="2400" u="none" cap="none" strike="noStrike">
              <a:solidFill>
                <a:srgbClr val="000000"/>
              </a:solidFill>
              <a:latin typeface="Times New Roman"/>
              <a:ea typeface="Times New Roman"/>
              <a:cs typeface="Times New Roman"/>
              <a:sym typeface="Times New Roman"/>
            </a:endParaRPr>
          </a:p>
        </p:txBody>
      </p:sp>
      <p:pic>
        <p:nvPicPr>
          <p:cNvPr descr="Image: In this example, the father has hemophilia, and the mother does not carry the hemophilia gene. All daughters will carry the hemophilia gene. No sons will have hemophilia." id="331" name="Google Shape;331;p26"/>
          <p:cNvPicPr preferRelativeResize="0"/>
          <p:nvPr/>
        </p:nvPicPr>
        <p:blipFill rotWithShape="1">
          <a:blip r:embed="rId3">
            <a:alphaModFix/>
          </a:blip>
          <a:srcRect b="0" l="0" r="0" t="0"/>
          <a:stretch/>
        </p:blipFill>
        <p:spPr>
          <a:xfrm>
            <a:off x="6570133" y="774700"/>
            <a:ext cx="4876800" cy="5308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7"/>
          <p:cNvSpPr/>
          <p:nvPr/>
        </p:nvSpPr>
        <p:spPr>
          <a:xfrm>
            <a:off x="711200" y="749300"/>
            <a:ext cx="5706533" cy="2308324"/>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000000"/>
              </a:buClr>
              <a:buSzPts val="2400"/>
              <a:buFont typeface="Calibri"/>
              <a:buAutoNum type="arabicPeriod" startAt="3"/>
            </a:pPr>
            <a:r>
              <a:rPr lang="en-US" sz="2400">
                <a:solidFill>
                  <a:srgbClr val="000000"/>
                </a:solidFill>
                <a:latin typeface="Times New Roman"/>
                <a:ea typeface="Times New Roman"/>
                <a:cs typeface="Times New Roman"/>
                <a:sym typeface="Times New Roman"/>
              </a:rPr>
              <a:t>In this example, the father does not have hemophilia, and the mother does not carry the hemophilia gene.</a:t>
            </a:r>
            <a:endParaRPr/>
          </a:p>
          <a:p>
            <a:pPr indent="0" lvl="1" marL="457200" marR="0" rtl="0" algn="l">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1.None of the children (daughters or sons) will have hemophilia or carry the gene.</a:t>
            </a:r>
            <a:endParaRPr b="0" i="0" sz="2400" u="none" cap="none" strike="noStrike">
              <a:solidFill>
                <a:srgbClr val="000000"/>
              </a:solidFill>
              <a:latin typeface="Times New Roman"/>
              <a:ea typeface="Times New Roman"/>
              <a:cs typeface="Times New Roman"/>
              <a:sym typeface="Times New Roman"/>
            </a:endParaRPr>
          </a:p>
        </p:txBody>
      </p:sp>
      <p:pic>
        <p:nvPicPr>
          <p:cNvPr descr="Image: In this example, the father does not have hemophilia, and the mother does not carry the hemophilia gene. None of the children (daughters or sons) will have hemophilia or carry the gene" id="337" name="Google Shape;337;p27"/>
          <p:cNvPicPr preferRelativeResize="0"/>
          <p:nvPr/>
        </p:nvPicPr>
        <p:blipFill rotWithShape="1">
          <a:blip r:embed="rId3">
            <a:alphaModFix/>
          </a:blip>
          <a:srcRect b="0" l="0" r="0" t="0"/>
          <a:stretch/>
        </p:blipFill>
        <p:spPr>
          <a:xfrm>
            <a:off x="6925733" y="749300"/>
            <a:ext cx="4876800" cy="5359400"/>
          </a:xfrm>
          <a:prstGeom prst="rect">
            <a:avLst/>
          </a:prstGeom>
          <a:noFill/>
          <a:ln>
            <a:noFill/>
          </a:ln>
        </p:spPr>
      </p:pic>
      <p:sp>
        <p:nvSpPr>
          <p:cNvPr id="338" name="Google Shape;338;p27"/>
          <p:cNvSpPr/>
          <p:nvPr/>
        </p:nvSpPr>
        <p:spPr>
          <a:xfrm>
            <a:off x="575733" y="3800377"/>
            <a:ext cx="6096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0000"/>
                </a:solidFill>
                <a:latin typeface="Times New Roman"/>
                <a:ea typeface="Times New Roman"/>
                <a:cs typeface="Times New Roman"/>
                <a:sym typeface="Times New Roman"/>
              </a:rPr>
              <a:t>It is important to note that in one-third of people with hemophilia, there is no family history of the disorder.</a:t>
            </a:r>
            <a:endParaRPr sz="2400">
              <a:solidFill>
                <a:srgbClr val="FF0000"/>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8"/>
          <p:cNvSpPr txBox="1"/>
          <p:nvPr>
            <p:ph type="title"/>
          </p:nvPr>
        </p:nvSpPr>
        <p:spPr>
          <a:xfrm>
            <a:off x="838200" y="365126"/>
            <a:ext cx="7248340" cy="8334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4000"/>
              <a:buFont typeface="Calibri"/>
              <a:buNone/>
            </a:pPr>
            <a:r>
              <a:rPr lang="en-US" sz="4000">
                <a:solidFill>
                  <a:srgbClr val="C14B2F"/>
                </a:solidFill>
              </a:rPr>
              <a:t>Ichtyosis</a:t>
            </a:r>
            <a:endParaRPr/>
          </a:p>
        </p:txBody>
      </p:sp>
      <p:pic>
        <p:nvPicPr>
          <p:cNvPr descr="page12image52489856" id="344" name="Google Shape;344;p28"/>
          <p:cNvPicPr preferRelativeResize="0"/>
          <p:nvPr/>
        </p:nvPicPr>
        <p:blipFill rotWithShape="1">
          <a:blip r:embed="rId3">
            <a:alphaModFix/>
          </a:blip>
          <a:srcRect b="0" l="0" r="0" t="0"/>
          <a:stretch/>
        </p:blipFill>
        <p:spPr>
          <a:xfrm>
            <a:off x="942546" y="1647997"/>
            <a:ext cx="5740400" cy="3898900"/>
          </a:xfrm>
          <a:prstGeom prst="rect">
            <a:avLst/>
          </a:prstGeom>
          <a:noFill/>
          <a:ln>
            <a:noFill/>
          </a:ln>
        </p:spPr>
      </p:pic>
      <p:sp>
        <p:nvSpPr>
          <p:cNvPr id="345" name="Google Shape;345;p28"/>
          <p:cNvSpPr txBox="1"/>
          <p:nvPr/>
        </p:nvSpPr>
        <p:spPr>
          <a:xfrm>
            <a:off x="435252" y="1276394"/>
            <a:ext cx="7676635" cy="286232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Results from </a:t>
            </a:r>
            <a:r>
              <a:rPr b="0" i="0" lang="en-US" sz="1800" u="none" cap="none" strike="noStrike">
                <a:solidFill>
                  <a:srgbClr val="FF0000"/>
                </a:solidFill>
                <a:latin typeface="Calibri"/>
                <a:ea typeface="Calibri"/>
                <a:cs typeface="Calibri"/>
                <a:sym typeface="Calibri"/>
              </a:rPr>
              <a:t>steroid sulfatase deficiency</a:t>
            </a:r>
            <a:r>
              <a:rPr b="0" i="0" lang="en-US" sz="1800" u="none" cap="none" strike="noStrike">
                <a:solidFill>
                  <a:schemeClr val="dk1"/>
                </a:solidFill>
                <a:latin typeface="Calibri"/>
                <a:ea typeface="Calibri"/>
                <a:cs typeface="Calibri"/>
                <a:sym typeface="Calibri"/>
              </a:rPr>
              <a:t>, is caused by mutation or deletion of the </a:t>
            </a:r>
            <a:r>
              <a:rPr b="0" i="0" lang="en-US" sz="1800" u="none" cap="none" strike="noStrike">
                <a:solidFill>
                  <a:srgbClr val="FF0000"/>
                </a:solidFill>
                <a:latin typeface="Calibri"/>
                <a:ea typeface="Calibri"/>
                <a:cs typeface="Calibri"/>
                <a:sym typeface="Calibri"/>
              </a:rPr>
              <a:t>STS gene </a:t>
            </a:r>
            <a:r>
              <a:rPr b="0" i="0" lang="en-US" sz="1800" u="none" cap="none" strike="noStrike">
                <a:solidFill>
                  <a:schemeClr val="dk1"/>
                </a:solidFill>
                <a:latin typeface="Calibri"/>
                <a:ea typeface="Calibri"/>
                <a:cs typeface="Calibri"/>
                <a:sym typeface="Calibri"/>
              </a:rPr>
              <a:t>on chromosome </a:t>
            </a:r>
            <a:r>
              <a:rPr b="0" i="0" lang="en-US" sz="1800" u="none" cap="none" strike="noStrike">
                <a:solidFill>
                  <a:srgbClr val="FF0000"/>
                </a:solidFill>
                <a:latin typeface="Calibri"/>
                <a:ea typeface="Calibri"/>
                <a:cs typeface="Calibri"/>
                <a:sym typeface="Calibri"/>
              </a:rPr>
              <a:t>Xp22</a:t>
            </a:r>
            <a:r>
              <a:rPr b="0" i="0" lang="en-US" sz="1800" u="none" cap="none" strike="noStrike">
                <a:solidFill>
                  <a:schemeClr val="dk1"/>
                </a:solidFill>
                <a:latin typeface="Calibri"/>
                <a:ea typeface="Calibri"/>
                <a:cs typeface="Calibri"/>
                <a:sym typeface="Calibri"/>
              </a:rPr>
              <a:t>. Most patients (90%) have deletions of the STS gene.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Clinically characterized by widespread, dark brown, polygonal scales and generalized dryness. Cutaneous manifestations are present soon after birth and usually do not improve with age. The histopathology of XLI typically shows compact hyperkeratosis and slight acanthosis with a normal granular layer.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Frequency: 1 in 3,000 </a:t>
            </a:r>
            <a:endParaRPr/>
          </a:p>
        </p:txBody>
      </p:sp>
      <p:pic>
        <p:nvPicPr>
          <p:cNvPr descr="Ichthyosis vulgaris - Symptoms and causes - Mayo Clinic" id="346" name="Google Shape;346;p28"/>
          <p:cNvPicPr preferRelativeResize="0"/>
          <p:nvPr/>
        </p:nvPicPr>
        <p:blipFill rotWithShape="1">
          <a:blip r:embed="rId4">
            <a:alphaModFix/>
          </a:blip>
          <a:srcRect b="0" l="0" r="0" t="19561"/>
          <a:stretch/>
        </p:blipFill>
        <p:spPr>
          <a:xfrm>
            <a:off x="8292090" y="855369"/>
            <a:ext cx="3238113" cy="3898900"/>
          </a:xfrm>
          <a:prstGeom prst="rect">
            <a:avLst/>
          </a:prstGeom>
          <a:noFill/>
          <a:ln>
            <a:noFill/>
          </a:ln>
        </p:spPr>
      </p:pic>
      <p:pic>
        <p:nvPicPr>
          <p:cNvPr id="347" name="Google Shape;347;p28"/>
          <p:cNvPicPr preferRelativeResize="0"/>
          <p:nvPr/>
        </p:nvPicPr>
        <p:blipFill rotWithShape="1">
          <a:blip r:embed="rId5">
            <a:alphaModFix/>
          </a:blip>
          <a:srcRect b="0" l="0" r="0" t="0"/>
          <a:stretch/>
        </p:blipFill>
        <p:spPr>
          <a:xfrm>
            <a:off x="3223721" y="3597447"/>
            <a:ext cx="4862819" cy="30752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9"/>
          <p:cNvSpPr txBox="1"/>
          <p:nvPr>
            <p:ph type="title"/>
          </p:nvPr>
        </p:nvSpPr>
        <p:spPr>
          <a:xfrm>
            <a:off x="838200" y="365126"/>
            <a:ext cx="10515600" cy="66048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14B2F"/>
              </a:buClr>
              <a:buSzPct val="100000"/>
              <a:buFont typeface="Calibri"/>
              <a:buNone/>
            </a:pPr>
            <a:r>
              <a:rPr lang="en-US">
                <a:solidFill>
                  <a:srgbClr val="C14B2F"/>
                </a:solidFill>
              </a:rPr>
              <a:t>Treatment</a:t>
            </a:r>
            <a:endParaRPr/>
          </a:p>
        </p:txBody>
      </p:sp>
      <p:sp>
        <p:nvSpPr>
          <p:cNvPr id="353" name="Google Shape;353;p29"/>
          <p:cNvSpPr txBox="1"/>
          <p:nvPr/>
        </p:nvSpPr>
        <p:spPr>
          <a:xfrm>
            <a:off x="1110049" y="2079795"/>
            <a:ext cx="9971902"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Medicines containing lactic acid or alpha hydroxy acids can help the skin to maintain moisture and prevent scaling</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Apply moisturiser or cream containing urea to keep the skin hydrated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Avoid going out in hot and humid temperature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Retinoids medicines to slow down the over production of skin cells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Avoid scratching the affected area</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If ichtyosis is left untreated it will cause excessive dryness of skin. Dry skin is vulnerable to severe skin infections like atopic dermatitis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178891"/>
            <a:ext cx="10515600" cy="110716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3200"/>
              <a:buFont typeface="Calibri"/>
              <a:buNone/>
            </a:pPr>
            <a:r>
              <a:rPr lang="en-US" sz="3200">
                <a:solidFill>
                  <a:srgbClr val="C14B2F"/>
                </a:solidFill>
              </a:rPr>
              <a:t>Mendelian</a:t>
            </a:r>
            <a:r>
              <a:rPr lang="en-US" sz="3200">
                <a:solidFill>
                  <a:srgbClr val="C14C2F"/>
                </a:solidFill>
              </a:rPr>
              <a:t> inheritance patterns:</a:t>
            </a:r>
            <a:endParaRPr sz="3200">
              <a:solidFill>
                <a:srgbClr val="C14C2F"/>
              </a:solidFill>
            </a:endParaRPr>
          </a:p>
        </p:txBody>
      </p:sp>
      <p:sp>
        <p:nvSpPr>
          <p:cNvPr id="102" name="Google Shape;102;p3"/>
          <p:cNvSpPr/>
          <p:nvPr/>
        </p:nvSpPr>
        <p:spPr>
          <a:xfrm>
            <a:off x="4558417" y="2016145"/>
            <a:ext cx="3114206" cy="3114206"/>
          </a:xfrm>
          <a:prstGeom prst="donut">
            <a:avLst>
              <a:gd fmla="val 3785"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103" name="Google Shape;103;p3"/>
          <p:cNvSpPr/>
          <p:nvPr/>
        </p:nvSpPr>
        <p:spPr>
          <a:xfrm>
            <a:off x="5229953" y="2687681"/>
            <a:ext cx="1771134" cy="1771134"/>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04" name="Google Shape;104;p3"/>
          <p:cNvSpPr/>
          <p:nvPr/>
        </p:nvSpPr>
        <p:spPr>
          <a:xfrm>
            <a:off x="4207307" y="1665035"/>
            <a:ext cx="3816424" cy="3816424"/>
          </a:xfrm>
          <a:prstGeom prst="donut">
            <a:avLst>
              <a:gd fmla="val 3785"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nvGrpSpPr>
          <p:cNvPr id="105" name="Google Shape;105;p3"/>
          <p:cNvGrpSpPr/>
          <p:nvPr/>
        </p:nvGrpSpPr>
        <p:grpSpPr>
          <a:xfrm flipH="1" rot="-6644576">
            <a:off x="3912123" y="3361200"/>
            <a:ext cx="979049" cy="1469591"/>
            <a:chOff x="5093002" y="2426934"/>
            <a:chExt cx="2232248" cy="3350691"/>
          </a:xfrm>
        </p:grpSpPr>
        <p:grpSp>
          <p:nvGrpSpPr>
            <p:cNvPr id="106" name="Google Shape;106;p3"/>
            <p:cNvGrpSpPr/>
            <p:nvPr/>
          </p:nvGrpSpPr>
          <p:grpSpPr>
            <a:xfrm>
              <a:off x="5625823" y="4659182"/>
              <a:ext cx="1166607" cy="1118443"/>
              <a:chOff x="4964627" y="3703863"/>
              <a:chExt cx="393594" cy="377344"/>
            </a:xfrm>
          </p:grpSpPr>
          <p:sp>
            <p:nvSpPr>
              <p:cNvPr id="107" name="Google Shape;107;p3"/>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08" name="Google Shape;108;p3"/>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09" name="Google Shape;109;p3"/>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10" name="Google Shape;110;p3"/>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
          <p:nvSpPr>
            <p:cNvPr id="111" name="Google Shape;111;p3"/>
            <p:cNvSpPr/>
            <p:nvPr/>
          </p:nvSpPr>
          <p:spPr>
            <a:xfrm>
              <a:off x="5093002" y="2426934"/>
              <a:ext cx="2232248" cy="2232248"/>
            </a:xfrm>
            <a:prstGeom prst="blockArc">
              <a:avLst>
                <a:gd fmla="val 7222187" name="adj1"/>
                <a:gd fmla="val 3660514" name="adj2"/>
                <a:gd fmla="val 8104" name="adj3"/>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grpSp>
        <p:nvGrpSpPr>
          <p:cNvPr id="112" name="Google Shape;112;p3"/>
          <p:cNvGrpSpPr/>
          <p:nvPr/>
        </p:nvGrpSpPr>
        <p:grpSpPr>
          <a:xfrm flipH="1" rot="6430822">
            <a:off x="7460483" y="3223450"/>
            <a:ext cx="979049" cy="1469591"/>
            <a:chOff x="5093002" y="2426934"/>
            <a:chExt cx="2232248" cy="3350691"/>
          </a:xfrm>
        </p:grpSpPr>
        <p:grpSp>
          <p:nvGrpSpPr>
            <p:cNvPr id="113" name="Google Shape;113;p3"/>
            <p:cNvGrpSpPr/>
            <p:nvPr/>
          </p:nvGrpSpPr>
          <p:grpSpPr>
            <a:xfrm>
              <a:off x="5625823" y="4659182"/>
              <a:ext cx="1166607" cy="1118443"/>
              <a:chOff x="4964627" y="3703863"/>
              <a:chExt cx="393594" cy="377344"/>
            </a:xfrm>
          </p:grpSpPr>
          <p:sp>
            <p:nvSpPr>
              <p:cNvPr id="114" name="Google Shape;114;p3"/>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15" name="Google Shape;115;p3"/>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16" name="Google Shape;116;p3"/>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17" name="Google Shape;117;p3"/>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
          <p:nvSpPr>
            <p:cNvPr id="118" name="Google Shape;118;p3"/>
            <p:cNvSpPr/>
            <p:nvPr/>
          </p:nvSpPr>
          <p:spPr>
            <a:xfrm>
              <a:off x="5093002" y="2426934"/>
              <a:ext cx="2232248" cy="2232248"/>
            </a:xfrm>
            <a:prstGeom prst="blockArc">
              <a:avLst>
                <a:gd fmla="val 7222187" name="adj1"/>
                <a:gd fmla="val 3660514" name="adj2"/>
                <a:gd fmla="val 8104" name="adj3"/>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sp>
        <p:nvSpPr>
          <p:cNvPr id="119" name="Google Shape;119;p3"/>
          <p:cNvSpPr/>
          <p:nvPr/>
        </p:nvSpPr>
        <p:spPr>
          <a:xfrm>
            <a:off x="7136199" y="1573408"/>
            <a:ext cx="672289" cy="672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20" name="Google Shape;120;p3"/>
          <p:cNvSpPr/>
          <p:nvPr/>
        </p:nvSpPr>
        <p:spPr>
          <a:xfrm>
            <a:off x="4366642" y="1663695"/>
            <a:ext cx="672289" cy="672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21" name="Google Shape;121;p3"/>
          <p:cNvSpPr/>
          <p:nvPr/>
        </p:nvSpPr>
        <p:spPr>
          <a:xfrm rot="1826966">
            <a:off x="3899232" y="3918171"/>
            <a:ext cx="672289" cy="672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chemeClr val="lt1"/>
                </a:solidFill>
                <a:latin typeface="Calibri"/>
                <a:ea typeface="Calibri"/>
                <a:cs typeface="Calibri"/>
                <a:sym typeface="Calibri"/>
              </a:rPr>
              <a:t>]</a:t>
            </a:r>
            <a:endParaRPr sz="2700">
              <a:solidFill>
                <a:schemeClr val="lt1"/>
              </a:solidFill>
              <a:latin typeface="Calibri"/>
              <a:ea typeface="Calibri"/>
              <a:cs typeface="Calibri"/>
              <a:sym typeface="Calibri"/>
            </a:endParaRPr>
          </a:p>
        </p:txBody>
      </p:sp>
      <p:sp>
        <p:nvSpPr>
          <p:cNvPr id="122" name="Google Shape;122;p3"/>
          <p:cNvSpPr/>
          <p:nvPr/>
        </p:nvSpPr>
        <p:spPr>
          <a:xfrm rot="-576806">
            <a:off x="7814616" y="3727674"/>
            <a:ext cx="672289" cy="672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nvGrpSpPr>
          <p:cNvPr id="123" name="Google Shape;123;p3"/>
          <p:cNvGrpSpPr/>
          <p:nvPr/>
        </p:nvGrpSpPr>
        <p:grpSpPr>
          <a:xfrm>
            <a:off x="8285699" y="1182124"/>
            <a:ext cx="3387448" cy="1877437"/>
            <a:chOff x="2551705" y="4283314"/>
            <a:chExt cx="2357003" cy="1877437"/>
          </a:xfrm>
        </p:grpSpPr>
        <p:sp>
          <p:nvSpPr>
            <p:cNvPr id="124" name="Google Shape;124;p3"/>
            <p:cNvSpPr txBox="1"/>
            <p:nvPr/>
          </p:nvSpPr>
          <p:spPr>
            <a:xfrm>
              <a:off x="2551706" y="4560313"/>
              <a:ext cx="2357002" cy="160043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affected individuals are mostly male, and affected males are usually born to unaffected parents. The mother of an affected male is quite often a carrier</a:t>
              </a:r>
              <a:endParaRPr/>
            </a:p>
            <a:p>
              <a:pPr indent="-285750" lvl="0" marL="2857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Color blindness, Hemophilia, Ichtiosis, Lesch–Nyhan syndrome, Duchenne Muscular Dystrophy</a:t>
              </a:r>
              <a:endParaRPr sz="1400">
                <a:solidFill>
                  <a:srgbClr val="3F3F3F"/>
                </a:solidFill>
                <a:latin typeface="Calibri"/>
                <a:ea typeface="Calibri"/>
                <a:cs typeface="Calibri"/>
                <a:sym typeface="Calibri"/>
              </a:endParaRPr>
            </a:p>
          </p:txBody>
        </p:sp>
        <p:sp>
          <p:nvSpPr>
            <p:cNvPr id="125" name="Google Shape;125;p3"/>
            <p:cNvSpPr txBox="1"/>
            <p:nvPr/>
          </p:nvSpPr>
          <p:spPr>
            <a:xfrm>
              <a:off x="2551705" y="4283314"/>
              <a:ext cx="233696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1"/>
                  </a:solidFill>
                  <a:latin typeface="Calibri"/>
                  <a:ea typeface="Calibri"/>
                  <a:cs typeface="Calibri"/>
                  <a:sym typeface="Calibri"/>
                </a:rPr>
                <a:t>X-linked recessive</a:t>
              </a:r>
              <a:endParaRPr b="1" sz="1400">
                <a:solidFill>
                  <a:schemeClr val="accent1"/>
                </a:solidFill>
                <a:latin typeface="Calibri"/>
                <a:ea typeface="Calibri"/>
                <a:cs typeface="Calibri"/>
                <a:sym typeface="Calibri"/>
              </a:endParaRPr>
            </a:p>
          </p:txBody>
        </p:sp>
      </p:grpSp>
      <p:grpSp>
        <p:nvGrpSpPr>
          <p:cNvPr id="126" name="Google Shape;126;p3"/>
          <p:cNvGrpSpPr/>
          <p:nvPr/>
        </p:nvGrpSpPr>
        <p:grpSpPr>
          <a:xfrm>
            <a:off x="8702102" y="3219806"/>
            <a:ext cx="3487628" cy="2092881"/>
            <a:chOff x="2551705" y="4283314"/>
            <a:chExt cx="2546923" cy="2092881"/>
          </a:xfrm>
        </p:grpSpPr>
        <p:sp>
          <p:nvSpPr>
            <p:cNvPr id="127" name="Google Shape;127;p3"/>
            <p:cNvSpPr txBox="1"/>
            <p:nvPr/>
          </p:nvSpPr>
          <p:spPr>
            <a:xfrm>
              <a:off x="2551707" y="4560313"/>
              <a:ext cx="2357001" cy="1815882"/>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As in autosomal dominant disorders, affected individuals with an X-linked dominant disorder can be of either sex, and usually at least one parent is affected. However, there are significantly more affected females than affected males</a:t>
              </a:r>
              <a:endParaRPr/>
            </a:p>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Vitamin-resistant rickets</a:t>
              </a:r>
              <a:endParaRPr sz="1400">
                <a:solidFill>
                  <a:srgbClr val="3F3F3F"/>
                </a:solidFill>
                <a:latin typeface="Calibri"/>
                <a:ea typeface="Calibri"/>
                <a:cs typeface="Calibri"/>
                <a:sym typeface="Calibri"/>
              </a:endParaRPr>
            </a:p>
          </p:txBody>
        </p:sp>
        <p:sp>
          <p:nvSpPr>
            <p:cNvPr id="128" name="Google Shape;128;p3"/>
            <p:cNvSpPr txBox="1"/>
            <p:nvPr/>
          </p:nvSpPr>
          <p:spPr>
            <a:xfrm>
              <a:off x="2551705" y="4283314"/>
              <a:ext cx="25469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2"/>
                  </a:solidFill>
                  <a:latin typeface="Calibri"/>
                  <a:ea typeface="Calibri"/>
                  <a:cs typeface="Calibri"/>
                  <a:sym typeface="Calibri"/>
                </a:rPr>
                <a:t>X-linked dominant</a:t>
              </a:r>
              <a:endParaRPr b="1" sz="1400">
                <a:solidFill>
                  <a:schemeClr val="accent2"/>
                </a:solidFill>
                <a:latin typeface="Calibri"/>
                <a:ea typeface="Calibri"/>
                <a:cs typeface="Calibri"/>
                <a:sym typeface="Calibri"/>
              </a:endParaRPr>
            </a:p>
          </p:txBody>
        </p:sp>
      </p:grpSp>
      <p:grpSp>
        <p:nvGrpSpPr>
          <p:cNvPr id="129" name="Google Shape;129;p3"/>
          <p:cNvGrpSpPr/>
          <p:nvPr/>
        </p:nvGrpSpPr>
        <p:grpSpPr>
          <a:xfrm>
            <a:off x="412994" y="3597185"/>
            <a:ext cx="3487631" cy="2739212"/>
            <a:chOff x="2551705" y="4283314"/>
            <a:chExt cx="2357003" cy="2739212"/>
          </a:xfrm>
        </p:grpSpPr>
        <p:sp>
          <p:nvSpPr>
            <p:cNvPr id="130" name="Google Shape;130;p3"/>
            <p:cNvSpPr txBox="1"/>
            <p:nvPr/>
          </p:nvSpPr>
          <p:spPr>
            <a:xfrm>
              <a:off x="2551707" y="4560313"/>
              <a:ext cx="2357001" cy="246221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Affected individuals carry two mutant alleles at the disease locus, usually born to unaffected parents who are heterozygotes carriers</a:t>
              </a:r>
              <a:endParaRPr/>
            </a:p>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Consanguinity increases the risks of AR disorders</a:t>
              </a:r>
              <a:endParaRPr/>
            </a:p>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Examples: Sickle cell anemia, Cystic fibrosis, phenylketonuria, galactosemia, alkaptonuria, fructosuria, Wilson Konovalov disease</a:t>
              </a:r>
              <a:endParaRPr/>
            </a:p>
            <a:p>
              <a:pPr indent="-82550" lvl="0" marL="171450" marR="0" rtl="0" algn="l">
                <a:spcBef>
                  <a:spcPts val="0"/>
                </a:spcBef>
                <a:spcAft>
                  <a:spcPts val="0"/>
                </a:spcAft>
                <a:buClr>
                  <a:schemeClr val="dk1"/>
                </a:buClr>
                <a:buSzPts val="1400"/>
                <a:buFont typeface="Arial"/>
                <a:buNone/>
              </a:pPr>
              <a:r>
                <a:t/>
              </a:r>
              <a:endParaRPr sz="1400">
                <a:solidFill>
                  <a:srgbClr val="3F3F3F"/>
                </a:solidFill>
                <a:latin typeface="Calibri"/>
                <a:ea typeface="Calibri"/>
                <a:cs typeface="Calibri"/>
                <a:sym typeface="Calibri"/>
              </a:endParaRPr>
            </a:p>
          </p:txBody>
        </p:sp>
        <p:sp>
          <p:nvSpPr>
            <p:cNvPr id="131" name="Google Shape;131;p3"/>
            <p:cNvSpPr txBox="1"/>
            <p:nvPr/>
          </p:nvSpPr>
          <p:spPr>
            <a:xfrm>
              <a:off x="2551705" y="4283314"/>
              <a:ext cx="23369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82B135"/>
                  </a:solidFill>
                  <a:latin typeface="Calibri"/>
                  <a:ea typeface="Calibri"/>
                  <a:cs typeface="Calibri"/>
                  <a:sym typeface="Calibri"/>
                </a:rPr>
                <a:t>autosomal recessive</a:t>
              </a:r>
              <a:endParaRPr b="1" sz="1400">
                <a:solidFill>
                  <a:srgbClr val="82B135"/>
                </a:solidFill>
                <a:latin typeface="Calibri"/>
                <a:ea typeface="Calibri"/>
                <a:cs typeface="Calibri"/>
                <a:sym typeface="Calibri"/>
              </a:endParaRPr>
            </a:p>
          </p:txBody>
        </p:sp>
      </p:grpSp>
      <p:grpSp>
        <p:nvGrpSpPr>
          <p:cNvPr id="132" name="Google Shape;132;p3"/>
          <p:cNvGrpSpPr/>
          <p:nvPr/>
        </p:nvGrpSpPr>
        <p:grpSpPr>
          <a:xfrm>
            <a:off x="878177" y="1112575"/>
            <a:ext cx="3416492" cy="1446550"/>
            <a:chOff x="2551705" y="4283314"/>
            <a:chExt cx="2357003" cy="1446550"/>
          </a:xfrm>
        </p:grpSpPr>
        <p:sp>
          <p:nvSpPr>
            <p:cNvPr id="133" name="Google Shape;133;p3"/>
            <p:cNvSpPr txBox="1"/>
            <p:nvPr/>
          </p:nvSpPr>
          <p:spPr>
            <a:xfrm>
              <a:off x="2551706" y="4560313"/>
              <a:ext cx="2357002" cy="1169551"/>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disease locus is present on an autosome (any chromosome other than X or Y), and so an affected person can be of either sex. </a:t>
              </a:r>
              <a:endParaRPr sz="1400">
                <a:solidFill>
                  <a:srgbClr val="3F3F3F"/>
                </a:solidFill>
                <a:latin typeface="Calibri"/>
                <a:ea typeface="Calibri"/>
                <a:cs typeface="Calibri"/>
                <a:sym typeface="Calibri"/>
              </a:endParaRPr>
            </a:p>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Examples: Marfan syndrome, Achondroplasia, Hypertrychosis</a:t>
              </a:r>
              <a:endParaRPr sz="1400">
                <a:solidFill>
                  <a:srgbClr val="3F3F3F"/>
                </a:solidFill>
                <a:latin typeface="Calibri"/>
                <a:ea typeface="Calibri"/>
                <a:cs typeface="Calibri"/>
                <a:sym typeface="Calibri"/>
              </a:endParaRPr>
            </a:p>
          </p:txBody>
        </p:sp>
        <p:sp>
          <p:nvSpPr>
            <p:cNvPr id="134" name="Google Shape;134;p3"/>
            <p:cNvSpPr txBox="1"/>
            <p:nvPr/>
          </p:nvSpPr>
          <p:spPr>
            <a:xfrm>
              <a:off x="2551705" y="4283314"/>
              <a:ext cx="233696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C000"/>
                  </a:solidFill>
                  <a:latin typeface="Calibri"/>
                  <a:ea typeface="Calibri"/>
                  <a:cs typeface="Calibri"/>
                  <a:sym typeface="Calibri"/>
                </a:rPr>
                <a:t>autosomal dominant</a:t>
              </a:r>
              <a:endParaRPr b="1" sz="1400">
                <a:solidFill>
                  <a:srgbClr val="FFC000"/>
                </a:solidFill>
                <a:latin typeface="Calibri"/>
                <a:ea typeface="Calibri"/>
                <a:cs typeface="Calibri"/>
                <a:sym typeface="Calibri"/>
              </a:endParaRPr>
            </a:p>
          </p:txBody>
        </p:sp>
      </p:grpSp>
      <p:grpSp>
        <p:nvGrpSpPr>
          <p:cNvPr id="135" name="Google Shape;135;p3"/>
          <p:cNvGrpSpPr/>
          <p:nvPr/>
        </p:nvGrpSpPr>
        <p:grpSpPr>
          <a:xfrm rot="-2544999">
            <a:off x="4322051" y="1434576"/>
            <a:ext cx="979049" cy="1469591"/>
            <a:chOff x="5093002" y="2426934"/>
            <a:chExt cx="2232248" cy="3350691"/>
          </a:xfrm>
        </p:grpSpPr>
        <p:grpSp>
          <p:nvGrpSpPr>
            <p:cNvPr id="136" name="Google Shape;136;p3"/>
            <p:cNvGrpSpPr/>
            <p:nvPr/>
          </p:nvGrpSpPr>
          <p:grpSpPr>
            <a:xfrm>
              <a:off x="5625823" y="4659182"/>
              <a:ext cx="1166607" cy="1118443"/>
              <a:chOff x="4964627" y="3703863"/>
              <a:chExt cx="393594" cy="377344"/>
            </a:xfrm>
          </p:grpSpPr>
          <p:sp>
            <p:nvSpPr>
              <p:cNvPr id="137" name="Google Shape;137;p3"/>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38" name="Google Shape;138;p3"/>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39" name="Google Shape;139;p3"/>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40" name="Google Shape;140;p3"/>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
          <p:nvSpPr>
            <p:cNvPr id="141" name="Google Shape;141;p3"/>
            <p:cNvSpPr/>
            <p:nvPr/>
          </p:nvSpPr>
          <p:spPr>
            <a:xfrm>
              <a:off x="5093002" y="2426934"/>
              <a:ext cx="2232248" cy="2232248"/>
            </a:xfrm>
            <a:prstGeom prst="blockArc">
              <a:avLst>
                <a:gd fmla="val 7222187" name="adj1"/>
                <a:gd fmla="val 3660514" name="adj2"/>
                <a:gd fmla="val 8104"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grpSp>
        <p:nvGrpSpPr>
          <p:cNvPr id="142" name="Google Shape;142;p3"/>
          <p:cNvGrpSpPr/>
          <p:nvPr/>
        </p:nvGrpSpPr>
        <p:grpSpPr>
          <a:xfrm flipH="1" rot="2189726">
            <a:off x="6828476" y="1387593"/>
            <a:ext cx="979049" cy="1469591"/>
            <a:chOff x="5093002" y="2426934"/>
            <a:chExt cx="2232248" cy="3350691"/>
          </a:xfrm>
        </p:grpSpPr>
        <p:grpSp>
          <p:nvGrpSpPr>
            <p:cNvPr id="143" name="Google Shape;143;p3"/>
            <p:cNvGrpSpPr/>
            <p:nvPr/>
          </p:nvGrpSpPr>
          <p:grpSpPr>
            <a:xfrm>
              <a:off x="5625823" y="4659182"/>
              <a:ext cx="1166607" cy="1118443"/>
              <a:chOff x="4964627" y="3703863"/>
              <a:chExt cx="393594" cy="377344"/>
            </a:xfrm>
          </p:grpSpPr>
          <p:sp>
            <p:nvSpPr>
              <p:cNvPr id="144" name="Google Shape;144;p3"/>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45" name="Google Shape;145;p3"/>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46" name="Google Shape;146;p3"/>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47" name="Google Shape;147;p3"/>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
          <p:nvSpPr>
            <p:cNvPr id="148" name="Google Shape;148;p3"/>
            <p:cNvSpPr/>
            <p:nvPr/>
          </p:nvSpPr>
          <p:spPr>
            <a:xfrm>
              <a:off x="5093002" y="2426934"/>
              <a:ext cx="2232248" cy="2232248"/>
            </a:xfrm>
            <a:prstGeom prst="blockArc">
              <a:avLst>
                <a:gd fmla="val 7222187" name="adj1"/>
                <a:gd fmla="val 3660514" name="adj2"/>
                <a:gd fmla="val 8104"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sp>
        <p:nvSpPr>
          <p:cNvPr id="149" name="Google Shape;149;p3"/>
          <p:cNvSpPr/>
          <p:nvPr/>
        </p:nvSpPr>
        <p:spPr>
          <a:xfrm rot="-5400000">
            <a:off x="7956866" y="3801945"/>
            <a:ext cx="487338" cy="489065"/>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nvGrpSpPr>
          <p:cNvPr id="150" name="Google Shape;150;p3"/>
          <p:cNvGrpSpPr/>
          <p:nvPr/>
        </p:nvGrpSpPr>
        <p:grpSpPr>
          <a:xfrm>
            <a:off x="6730154" y="5280791"/>
            <a:ext cx="3487631" cy="1231106"/>
            <a:chOff x="2551705" y="4283314"/>
            <a:chExt cx="2357003" cy="1231106"/>
          </a:xfrm>
        </p:grpSpPr>
        <p:sp>
          <p:nvSpPr>
            <p:cNvPr id="151" name="Google Shape;151;p3"/>
            <p:cNvSpPr txBox="1"/>
            <p:nvPr/>
          </p:nvSpPr>
          <p:spPr>
            <a:xfrm>
              <a:off x="2551707" y="4560313"/>
              <a:ext cx="2357001" cy="954107"/>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males only should be affected and there should be exclusive male-to-male transmission.</a:t>
              </a:r>
              <a:endParaRPr/>
            </a:p>
            <a:p>
              <a:pPr indent="-171450" lvl="0" marL="171450" marR="0" rtl="0" algn="l">
                <a:spcBef>
                  <a:spcPts val="0"/>
                </a:spcBef>
                <a:spcAft>
                  <a:spcPts val="0"/>
                </a:spcAft>
                <a:buClr>
                  <a:srgbClr val="3F3F3F"/>
                </a:buClr>
                <a:buSzPts val="1400"/>
                <a:buFont typeface="Arial"/>
                <a:buChar char="•"/>
              </a:pPr>
              <a:r>
                <a:rPr lang="en-US" sz="1400">
                  <a:solidFill>
                    <a:srgbClr val="3F3F3F"/>
                  </a:solidFill>
                  <a:latin typeface="Calibri"/>
                  <a:ea typeface="Calibri"/>
                  <a:cs typeface="Calibri"/>
                  <a:sym typeface="Calibri"/>
                </a:rPr>
                <a:t>Example: hairy ears</a:t>
              </a:r>
              <a:endParaRPr/>
            </a:p>
          </p:txBody>
        </p:sp>
        <p:sp>
          <p:nvSpPr>
            <p:cNvPr id="152" name="Google Shape;152;p3"/>
            <p:cNvSpPr txBox="1"/>
            <p:nvPr/>
          </p:nvSpPr>
          <p:spPr>
            <a:xfrm>
              <a:off x="2551705" y="4283314"/>
              <a:ext cx="23369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FF0000"/>
                  </a:solidFill>
                  <a:latin typeface="Calibri"/>
                  <a:ea typeface="Calibri"/>
                  <a:cs typeface="Calibri"/>
                  <a:sym typeface="Calibri"/>
                </a:rPr>
                <a:t>Y-linked</a:t>
              </a:r>
              <a:endParaRPr b="1" sz="1400">
                <a:solidFill>
                  <a:srgbClr val="FF0000"/>
                </a:solidFill>
                <a:latin typeface="Calibri"/>
                <a:ea typeface="Calibri"/>
                <a:cs typeface="Calibri"/>
                <a:sym typeface="Calibri"/>
              </a:endParaRPr>
            </a:p>
          </p:txBody>
        </p:sp>
      </p:grpSp>
      <p:sp>
        <p:nvSpPr>
          <p:cNvPr id="153" name="Google Shape;153;p3"/>
          <p:cNvSpPr/>
          <p:nvPr/>
        </p:nvSpPr>
        <p:spPr>
          <a:xfrm rot="-8082533">
            <a:off x="5496004" y="5719353"/>
            <a:ext cx="672289" cy="67228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nvGrpSpPr>
          <p:cNvPr id="154" name="Google Shape;154;p3"/>
          <p:cNvGrpSpPr/>
          <p:nvPr/>
        </p:nvGrpSpPr>
        <p:grpSpPr>
          <a:xfrm rot="-10627532">
            <a:off x="5625994" y="4853366"/>
            <a:ext cx="979049" cy="1469591"/>
            <a:chOff x="5093002" y="2426934"/>
            <a:chExt cx="2232248" cy="3350691"/>
          </a:xfrm>
        </p:grpSpPr>
        <p:grpSp>
          <p:nvGrpSpPr>
            <p:cNvPr id="155" name="Google Shape;155;p3"/>
            <p:cNvGrpSpPr/>
            <p:nvPr/>
          </p:nvGrpSpPr>
          <p:grpSpPr>
            <a:xfrm>
              <a:off x="5625823" y="4659182"/>
              <a:ext cx="1166607" cy="1118443"/>
              <a:chOff x="4964627" y="3703863"/>
              <a:chExt cx="393594" cy="377344"/>
            </a:xfrm>
          </p:grpSpPr>
          <p:sp>
            <p:nvSpPr>
              <p:cNvPr id="156" name="Google Shape;156;p3"/>
              <p:cNvSpPr/>
              <p:nvPr/>
            </p:nvSpPr>
            <p:spPr>
              <a:xfrm flipH="1">
                <a:off x="4977747" y="3794659"/>
                <a:ext cx="367354" cy="65606"/>
              </a:xfrm>
              <a:custGeom>
                <a:rect b="b" l="l" r="r" t="t"/>
                <a:pathLst>
                  <a:path extrusionOk="0" h="164304" w="920008">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57" name="Google Shape;157;p3"/>
              <p:cNvSpPr/>
              <p:nvPr/>
            </p:nvSpPr>
            <p:spPr>
              <a:xfrm flipH="1">
                <a:off x="5017106" y="3976249"/>
                <a:ext cx="288634" cy="104958"/>
              </a:xfrm>
              <a:custGeom>
                <a:rect b="b" l="l" r="r" t="t"/>
                <a:pathLst>
                  <a:path extrusionOk="0" h="262858" w="722862">
                    <a:moveTo>
                      <a:pt x="722862" y="0"/>
                    </a:moveTo>
                    <a:lnTo>
                      <a:pt x="0" y="0"/>
                    </a:lnTo>
                    <a:lnTo>
                      <a:pt x="0" y="131429"/>
                    </a:lnTo>
                    <a:cubicBezTo>
                      <a:pt x="0" y="204015"/>
                      <a:pt x="161818" y="262858"/>
                      <a:pt x="361431" y="262858"/>
                    </a:cubicBezTo>
                    <a:cubicBezTo>
                      <a:pt x="561044" y="262858"/>
                      <a:pt x="722862" y="204015"/>
                      <a:pt x="722862" y="131429"/>
                    </a:cubicBezTo>
                    <a:close/>
                  </a:path>
                </a:pathLst>
              </a:cu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58" name="Google Shape;158;p3"/>
              <p:cNvSpPr/>
              <p:nvPr/>
            </p:nvSpPr>
            <p:spPr>
              <a:xfrm flipH="1">
                <a:off x="4990867" y="3885454"/>
                <a:ext cx="341114" cy="65606"/>
              </a:xfrm>
              <a:custGeom>
                <a:rect b="b" l="l" r="r" t="t"/>
                <a:pathLst>
                  <a:path extrusionOk="0" h="164306" w="854293">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59" name="Google Shape;159;p3"/>
              <p:cNvSpPr/>
              <p:nvPr/>
            </p:nvSpPr>
            <p:spPr>
              <a:xfrm flipH="1">
                <a:off x="4964627" y="3703863"/>
                <a:ext cx="393594" cy="65606"/>
              </a:xfrm>
              <a:custGeom>
                <a:rect b="b" l="l" r="r" t="t"/>
                <a:pathLst>
                  <a:path extrusionOk="0" h="164305" w="985723">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
          <p:nvSpPr>
            <p:cNvPr id="160" name="Google Shape;160;p3"/>
            <p:cNvSpPr/>
            <p:nvPr/>
          </p:nvSpPr>
          <p:spPr>
            <a:xfrm>
              <a:off x="5093002" y="2426934"/>
              <a:ext cx="2232248" cy="2232248"/>
            </a:xfrm>
            <a:prstGeom prst="blockArc">
              <a:avLst>
                <a:gd fmla="val 7222187" name="adj1"/>
                <a:gd fmla="val 3660514" name="adj2"/>
                <a:gd fmla="val 8104" name="adj3"/>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grpSp>
      <p:sp>
        <p:nvSpPr>
          <p:cNvPr id="161" name="Google Shape;161;p3"/>
          <p:cNvSpPr/>
          <p:nvPr/>
        </p:nvSpPr>
        <p:spPr>
          <a:xfrm rot="-5400000">
            <a:off x="5833234" y="5620829"/>
            <a:ext cx="487338" cy="489065"/>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162" name="Google Shape;162;p3"/>
          <p:cNvSpPr/>
          <p:nvPr/>
        </p:nvSpPr>
        <p:spPr>
          <a:xfrm rot="-5400000">
            <a:off x="3925632" y="3956868"/>
            <a:ext cx="487338" cy="489065"/>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163" name="Google Shape;163;p3"/>
          <p:cNvSpPr/>
          <p:nvPr/>
        </p:nvSpPr>
        <p:spPr>
          <a:xfrm rot="-5400000">
            <a:off x="4418961" y="1738250"/>
            <a:ext cx="487338" cy="489065"/>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EEBE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164" name="Google Shape;164;p3"/>
          <p:cNvSpPr/>
          <p:nvPr/>
        </p:nvSpPr>
        <p:spPr>
          <a:xfrm rot="-5400000">
            <a:off x="7228252" y="1653973"/>
            <a:ext cx="487338" cy="489065"/>
          </a:xfrm>
          <a:custGeom>
            <a:rect b="b" l="l" r="r" t="t"/>
            <a:pathLst>
              <a:path extrusionOk="0" h="3187558" w="3185463">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pic>
        <p:nvPicPr>
          <p:cNvPr id="165" name="Google Shape;165;p3"/>
          <p:cNvPicPr preferRelativeResize="0"/>
          <p:nvPr/>
        </p:nvPicPr>
        <p:blipFill rotWithShape="1">
          <a:blip r:embed="rId3">
            <a:alphaModFix/>
          </a:blip>
          <a:srcRect b="0" l="0" r="0" t="0"/>
          <a:stretch/>
        </p:blipFill>
        <p:spPr>
          <a:xfrm>
            <a:off x="5358954" y="2518601"/>
            <a:ext cx="1500032" cy="2186048"/>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166" name="Google Shape;166;p3"/>
          <p:cNvSpPr/>
          <p:nvPr/>
        </p:nvSpPr>
        <p:spPr>
          <a:xfrm>
            <a:off x="6730154" y="893135"/>
            <a:ext cx="5337799" cy="5752214"/>
          </a:xfrm>
          <a:prstGeom prst="rect">
            <a:avLst/>
          </a:prstGeom>
          <a:noFill/>
          <a:ln cap="flat" cmpd="sng" w="28575">
            <a:solidFill>
              <a:srgbClr val="C14B2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0"/>
          <p:cNvSpPr txBox="1"/>
          <p:nvPr>
            <p:ph type="title"/>
          </p:nvPr>
        </p:nvSpPr>
        <p:spPr>
          <a:xfrm>
            <a:off x="838200" y="171201"/>
            <a:ext cx="10515600" cy="734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3600"/>
              <a:buFont typeface="Calibri"/>
              <a:buNone/>
            </a:pPr>
            <a:r>
              <a:rPr lang="en-US" sz="3600">
                <a:solidFill>
                  <a:srgbClr val="C14B2F"/>
                </a:solidFill>
              </a:rPr>
              <a:t>Lesch</a:t>
            </a:r>
            <a:r>
              <a:rPr lang="en-US" sz="3600">
                <a:solidFill>
                  <a:srgbClr val="C14B2F"/>
                </a:solidFill>
                <a:latin typeface="Arial"/>
                <a:ea typeface="Arial"/>
                <a:cs typeface="Arial"/>
                <a:sym typeface="Arial"/>
              </a:rPr>
              <a:t>–</a:t>
            </a:r>
            <a:r>
              <a:rPr lang="en-US" sz="3600">
                <a:solidFill>
                  <a:srgbClr val="C14B2F"/>
                </a:solidFill>
              </a:rPr>
              <a:t>Nyhan syndrome</a:t>
            </a:r>
            <a:endParaRPr sz="3600">
              <a:solidFill>
                <a:srgbClr val="C14B2F"/>
              </a:solidFill>
            </a:endParaRPr>
          </a:p>
        </p:txBody>
      </p:sp>
      <p:sp>
        <p:nvSpPr>
          <p:cNvPr id="359" name="Google Shape;359;p30"/>
          <p:cNvSpPr txBox="1"/>
          <p:nvPr/>
        </p:nvSpPr>
        <p:spPr>
          <a:xfrm>
            <a:off x="4213525" y="1498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360" name="Google Shape;360;p30"/>
          <p:cNvGraphicFramePr/>
          <p:nvPr/>
        </p:nvGraphicFramePr>
        <p:xfrm>
          <a:off x="315743" y="1201100"/>
          <a:ext cx="3000000" cy="3000000"/>
        </p:xfrm>
        <a:graphic>
          <a:graphicData uri="http://schemas.openxmlformats.org/drawingml/2006/table">
            <a:tbl>
              <a:tblPr bandRow="1" firstRow="1">
                <a:noFill/>
                <a:tableStyleId>{8CC5CCC9-8912-4496-B16D-5D6153B1429E}</a:tableStyleId>
              </a:tblPr>
              <a:tblGrid>
                <a:gridCol w="1170900"/>
                <a:gridCol w="2979150"/>
                <a:gridCol w="3346725"/>
              </a:tblGrid>
              <a:tr h="518175">
                <a:tc>
                  <a:txBody>
                    <a:bodyPr/>
                    <a:lstStyle/>
                    <a:p>
                      <a:pPr indent="0" lvl="0" marL="0" marR="0" rtl="0" algn="l">
                        <a:spcBef>
                          <a:spcPts val="0"/>
                        </a:spcBef>
                        <a:spcAft>
                          <a:spcPts val="0"/>
                        </a:spcAft>
                        <a:buNone/>
                      </a:pPr>
                      <a:r>
                        <a:rPr b="0" lang="en-US" sz="1500">
                          <a:solidFill>
                            <a:schemeClr val="dk2"/>
                          </a:solidFill>
                        </a:rPr>
                        <a:t>Definition</a:t>
                      </a:r>
                      <a:endParaRPr b="0" sz="1500">
                        <a:solidFill>
                          <a:schemeClr val="dk2"/>
                        </a:solidFill>
                      </a:endParaRPr>
                    </a:p>
                  </a:txBody>
                  <a:tcPr marT="45725" marB="45725" marR="91450" marL="91450"/>
                </a:tc>
                <a:tc gridSpan="2">
                  <a:txBody>
                    <a:bodyPr/>
                    <a:lstStyle/>
                    <a:p>
                      <a:pPr indent="0" lvl="0" marL="0" rtl="0" algn="l">
                        <a:spcBef>
                          <a:spcPts val="0"/>
                        </a:spcBef>
                        <a:spcAft>
                          <a:spcPts val="0"/>
                        </a:spcAft>
                        <a:buClr>
                          <a:schemeClr val="dk1"/>
                        </a:buClr>
                        <a:buSzPts val="1100"/>
                        <a:buFont typeface="Arial"/>
                        <a:buNone/>
                      </a:pPr>
                      <a:r>
                        <a:rPr b="0" lang="en-US" sz="1600">
                          <a:solidFill>
                            <a:schemeClr val="dk2"/>
                          </a:solidFill>
                          <a:latin typeface="Arial"/>
                          <a:ea typeface="Arial"/>
                          <a:cs typeface="Arial"/>
                          <a:sym typeface="Arial"/>
                        </a:rPr>
                        <a:t>Lesch-Nyhan syndrome (LNS) is a rare, inherited disorder caused by a deficiency of the enzyme hypoxanthine-guanine phosphoribosyltransferase (HPRT).</a:t>
                      </a:r>
                      <a:endParaRPr b="0" sz="1600">
                        <a:solidFill>
                          <a:schemeClr val="dk2"/>
                        </a:solidFill>
                      </a:endParaRPr>
                    </a:p>
                  </a:txBody>
                  <a:tcPr marT="45725" marB="45725" marR="91450" marL="91450"/>
                </a:tc>
                <a:tc hMerge="1"/>
              </a:tr>
              <a:tr h="370850">
                <a:tc>
                  <a:txBody>
                    <a:bodyPr/>
                    <a:lstStyle/>
                    <a:p>
                      <a:pPr indent="0" lvl="0" marL="0" marR="0" rtl="0" algn="l">
                        <a:spcBef>
                          <a:spcPts val="0"/>
                        </a:spcBef>
                        <a:spcAft>
                          <a:spcPts val="0"/>
                        </a:spcAft>
                        <a:buNone/>
                      </a:pPr>
                      <a:r>
                        <a:rPr lang="en-US" sz="1500">
                          <a:solidFill>
                            <a:schemeClr val="dk2"/>
                          </a:solidFill>
                        </a:rPr>
                        <a:t>gene</a:t>
                      </a:r>
                      <a:endParaRPr sz="1500">
                        <a:solidFill>
                          <a:schemeClr val="dk2"/>
                        </a:solidFill>
                      </a:endParaRPr>
                    </a:p>
                  </a:txBody>
                  <a:tcPr marT="45725" marB="45725" marR="91450" marL="91450"/>
                </a:tc>
                <a:tc gridSpan="2">
                  <a:txBody>
                    <a:bodyPr/>
                    <a:lstStyle/>
                    <a:p>
                      <a:pPr indent="0" lvl="0" marL="0" rtl="0" algn="l">
                        <a:spcBef>
                          <a:spcPts val="0"/>
                        </a:spcBef>
                        <a:spcAft>
                          <a:spcPts val="0"/>
                        </a:spcAft>
                        <a:buNone/>
                      </a:pPr>
                      <a:r>
                        <a:rPr lang="en-US" sz="1600">
                          <a:solidFill>
                            <a:schemeClr val="dk2"/>
                          </a:solidFill>
                        </a:rPr>
                        <a:t>HPRT1</a:t>
                      </a:r>
                      <a:r>
                        <a:rPr lang="en-US" sz="1600">
                          <a:solidFill>
                            <a:schemeClr val="dk2"/>
                          </a:solidFill>
                          <a:latin typeface="Calibri"/>
                          <a:ea typeface="Calibri"/>
                          <a:cs typeface="Calibri"/>
                          <a:sym typeface="Calibri"/>
                        </a:rPr>
                        <a:t> gene </a:t>
                      </a:r>
                      <a:endParaRPr sz="1600">
                        <a:solidFill>
                          <a:schemeClr val="dk2"/>
                        </a:solidFill>
                        <a:latin typeface="Calibri"/>
                        <a:ea typeface="Calibri"/>
                        <a:cs typeface="Calibri"/>
                        <a:sym typeface="Calibri"/>
                      </a:endParaRPr>
                    </a:p>
                  </a:txBody>
                  <a:tcPr marT="45725" marB="45725" marR="91450" marL="91450"/>
                </a:tc>
                <a:tc hMerge="1"/>
              </a:tr>
              <a:tr h="358025">
                <a:tc>
                  <a:txBody>
                    <a:bodyPr/>
                    <a:lstStyle/>
                    <a:p>
                      <a:pPr indent="0" lvl="0" marL="0" marR="0" rtl="0" algn="l">
                        <a:spcBef>
                          <a:spcPts val="0"/>
                        </a:spcBef>
                        <a:spcAft>
                          <a:spcPts val="0"/>
                        </a:spcAft>
                        <a:buNone/>
                      </a:pPr>
                      <a:r>
                        <a:rPr lang="en-US" sz="1500">
                          <a:solidFill>
                            <a:schemeClr val="dk2"/>
                          </a:solidFill>
                        </a:rPr>
                        <a:t>Inheritance</a:t>
                      </a:r>
                      <a:endParaRPr sz="1500">
                        <a:solidFill>
                          <a:schemeClr val="dk2"/>
                        </a:solidFill>
                      </a:endParaRPr>
                    </a:p>
                  </a:txBody>
                  <a:tcPr marT="45725" marB="45725" marR="91450" marL="91450"/>
                </a:tc>
                <a:tc gridSpan="2">
                  <a:txBody>
                    <a:bodyPr/>
                    <a:lstStyle/>
                    <a:p>
                      <a:pPr indent="0" lvl="0" marL="0" rtl="0" algn="l">
                        <a:spcBef>
                          <a:spcPts val="0"/>
                        </a:spcBef>
                        <a:spcAft>
                          <a:spcPts val="0"/>
                        </a:spcAft>
                        <a:buNone/>
                      </a:pPr>
                      <a:r>
                        <a:rPr lang="en-US" sz="1600">
                          <a:solidFill>
                            <a:schemeClr val="dk2"/>
                          </a:solidFill>
                        </a:rPr>
                        <a:t>X-linked recessive disease</a:t>
                      </a:r>
                      <a:endParaRPr sz="1600">
                        <a:solidFill>
                          <a:schemeClr val="dk2"/>
                        </a:solidFill>
                        <a:latin typeface="Calibri"/>
                        <a:ea typeface="Calibri"/>
                        <a:cs typeface="Calibri"/>
                        <a:sym typeface="Calibri"/>
                      </a:endParaRPr>
                    </a:p>
                  </a:txBody>
                  <a:tcPr marT="45725" marB="45725" marR="91450" marL="91450"/>
                </a:tc>
                <a:tc hMerge="1"/>
              </a:tr>
              <a:tr h="358000">
                <a:tc>
                  <a:txBody>
                    <a:bodyPr/>
                    <a:lstStyle/>
                    <a:p>
                      <a:pPr indent="0" lvl="0" marL="0" marR="0" rtl="0" algn="l">
                        <a:spcBef>
                          <a:spcPts val="0"/>
                        </a:spcBef>
                        <a:spcAft>
                          <a:spcPts val="0"/>
                        </a:spcAft>
                        <a:buNone/>
                      </a:pPr>
                      <a:r>
                        <a:rPr lang="en-US" sz="1500">
                          <a:solidFill>
                            <a:schemeClr val="dk2"/>
                          </a:solidFill>
                        </a:rPr>
                        <a:t>Frequency</a:t>
                      </a:r>
                      <a:endParaRPr sz="1500">
                        <a:solidFill>
                          <a:schemeClr val="dk2"/>
                        </a:solidFill>
                      </a:endParaRPr>
                    </a:p>
                  </a:txBody>
                  <a:tcPr marT="45725" marB="45725" marR="91450" marL="91450"/>
                </a:tc>
                <a:tc gridSpan="2">
                  <a:txBody>
                    <a:bodyPr/>
                    <a:lstStyle/>
                    <a:p>
                      <a:pPr indent="0" lvl="0" marL="0" rtl="0" algn="l">
                        <a:spcBef>
                          <a:spcPts val="0"/>
                        </a:spcBef>
                        <a:spcAft>
                          <a:spcPts val="0"/>
                        </a:spcAft>
                        <a:buNone/>
                      </a:pPr>
                      <a:r>
                        <a:rPr lang="en-US" sz="1600">
                          <a:solidFill>
                            <a:schemeClr val="dk2"/>
                          </a:solidFill>
                        </a:rPr>
                        <a:t>1 in 380,000 individuals</a:t>
                      </a:r>
                      <a:endParaRPr sz="1600">
                        <a:solidFill>
                          <a:schemeClr val="dk2"/>
                        </a:solidFill>
                        <a:latin typeface="Calibri"/>
                        <a:ea typeface="Calibri"/>
                        <a:cs typeface="Calibri"/>
                        <a:sym typeface="Calibri"/>
                      </a:endParaRPr>
                    </a:p>
                  </a:txBody>
                  <a:tcPr marT="45725" marB="45725" marR="91450" marL="91450"/>
                </a:tc>
                <a:tc hMerge="1"/>
              </a:tr>
              <a:tr h="914400">
                <a:tc>
                  <a:txBody>
                    <a:bodyPr/>
                    <a:lstStyle/>
                    <a:p>
                      <a:pPr indent="0" lvl="0" marL="0" marR="0" rtl="0" algn="l">
                        <a:spcBef>
                          <a:spcPts val="0"/>
                        </a:spcBef>
                        <a:spcAft>
                          <a:spcPts val="0"/>
                        </a:spcAft>
                        <a:buNone/>
                      </a:pPr>
                      <a:r>
                        <a:rPr lang="en-US" sz="1500">
                          <a:solidFill>
                            <a:schemeClr val="dk2"/>
                          </a:solidFill>
                        </a:rPr>
                        <a:t>Symptoms</a:t>
                      </a:r>
                      <a:endParaRPr sz="1500">
                        <a:solidFill>
                          <a:schemeClr val="dk2"/>
                        </a:solidFill>
                      </a:endParaRPr>
                    </a:p>
                  </a:txBody>
                  <a:tcPr marT="45725" marB="45725" marR="91450" marL="91450"/>
                </a:tc>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600">
                          <a:solidFill>
                            <a:schemeClr val="dk2"/>
                          </a:solidFill>
                        </a:rPr>
                        <a:t>impaired kidney function, acute gouty arthritis, and self-mutilating behaviors such as lip and finger biting and/or head banging, involuntary muscle movements, and neurological impairment, mental retardation, seizures, microcephaly</a:t>
                      </a:r>
                      <a:endParaRPr sz="1600">
                        <a:solidFill>
                          <a:schemeClr val="dk2"/>
                        </a:solidFill>
                      </a:endParaRPr>
                    </a:p>
                  </a:txBody>
                  <a:tcPr marT="45725" marB="45725" marR="91450" marL="91450"/>
                </a:tc>
                <a:tc hMerge="1"/>
              </a:tr>
              <a:tr h="640100">
                <a:tc>
                  <a:txBody>
                    <a:bodyPr/>
                    <a:lstStyle/>
                    <a:p>
                      <a:pPr indent="0" lvl="0" marL="0" marR="0" rtl="0" algn="l">
                        <a:lnSpc>
                          <a:spcPct val="100000"/>
                        </a:lnSpc>
                        <a:spcBef>
                          <a:spcPts val="0"/>
                        </a:spcBef>
                        <a:spcAft>
                          <a:spcPts val="0"/>
                        </a:spcAft>
                        <a:buClr>
                          <a:schemeClr val="dk1"/>
                        </a:buClr>
                        <a:buSzPts val="1800"/>
                        <a:buFont typeface="Calibri"/>
                        <a:buNone/>
                      </a:pPr>
                      <a:r>
                        <a:rPr lang="en-US" sz="1500">
                          <a:solidFill>
                            <a:schemeClr val="dk2"/>
                          </a:solidFill>
                        </a:rPr>
                        <a:t>Diagnosis </a:t>
                      </a:r>
                      <a:endParaRPr sz="1500">
                        <a:solidFill>
                          <a:schemeClr val="dk2"/>
                        </a:solidFill>
                      </a:endParaRPr>
                    </a:p>
                  </a:txBody>
                  <a:tcPr marT="45725" marB="45725" marR="91450" marL="91450"/>
                </a:tc>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600">
                          <a:solidFill>
                            <a:schemeClr val="dk2"/>
                          </a:solidFill>
                        </a:rPr>
                        <a:t>clinical evaluation, including a detailed patient history and specialized blood tests which shows abnormally high concentrations of uric acid in the blood</a:t>
                      </a:r>
                      <a:endParaRPr sz="1600">
                        <a:solidFill>
                          <a:schemeClr val="dk2"/>
                        </a:solidFill>
                      </a:endParaRPr>
                    </a:p>
                  </a:txBody>
                  <a:tcPr marT="45725" marB="45725" marR="91450" marL="91450"/>
                </a:tc>
                <a:tc hMerge="1"/>
              </a:tr>
              <a:tr h="1188725">
                <a:tc>
                  <a:txBody>
                    <a:bodyPr/>
                    <a:lstStyle/>
                    <a:p>
                      <a:pPr indent="0" lvl="0" marL="0" marR="0" rtl="0" algn="l">
                        <a:lnSpc>
                          <a:spcPct val="100000"/>
                        </a:lnSpc>
                        <a:spcBef>
                          <a:spcPts val="0"/>
                        </a:spcBef>
                        <a:spcAft>
                          <a:spcPts val="0"/>
                        </a:spcAft>
                        <a:buClr>
                          <a:srgbClr val="333333"/>
                        </a:buClr>
                        <a:buSzPts val="1800"/>
                        <a:buFont typeface="Times New Roman"/>
                        <a:buNone/>
                      </a:pPr>
                      <a:r>
                        <a:rPr lang="en-US" sz="1500">
                          <a:solidFill>
                            <a:schemeClr val="dk2"/>
                          </a:solidFill>
                          <a:latin typeface="Times New Roman"/>
                          <a:ea typeface="Times New Roman"/>
                          <a:cs typeface="Times New Roman"/>
                          <a:sym typeface="Times New Roman"/>
                        </a:rPr>
                        <a:t>Treatment </a:t>
                      </a:r>
                      <a:endParaRPr sz="1500">
                        <a:solidFill>
                          <a:schemeClr val="dk2"/>
                        </a:solidFill>
                      </a:endParaRPr>
                    </a:p>
                  </a:txBody>
                  <a:tcPr marT="45725" marB="45725" marR="91450" marL="91450"/>
                </a:tc>
                <a:tc gridSpan="2">
                  <a:txBody>
                    <a:bodyPr/>
                    <a:lstStyle/>
                    <a:p>
                      <a:pPr indent="0" lvl="0" marL="0" marR="0" rtl="0" algn="l">
                        <a:lnSpc>
                          <a:spcPct val="100000"/>
                        </a:lnSpc>
                        <a:spcBef>
                          <a:spcPts val="0"/>
                        </a:spcBef>
                        <a:spcAft>
                          <a:spcPts val="0"/>
                        </a:spcAft>
                        <a:buClr>
                          <a:srgbClr val="333333"/>
                        </a:buClr>
                        <a:buSzPts val="1800"/>
                        <a:buFont typeface="Times New Roman"/>
                        <a:buNone/>
                      </a:pPr>
                      <a:r>
                        <a:rPr lang="en-US" sz="1600">
                          <a:solidFill>
                            <a:schemeClr val="dk2"/>
                          </a:solidFill>
                          <a:latin typeface="Times New Roman"/>
                          <a:ea typeface="Times New Roman"/>
                          <a:cs typeface="Times New Roman"/>
                          <a:sym typeface="Times New Roman"/>
                        </a:rPr>
                        <a:t>Gout can be treated with allopurinol to control excessive amounts of uric acid.  Kidney stones may be treated with lithotripsy, neurological symptoms may be relieved with the drugs carbidopa/levodopa, diazepam, phenobarbital, or haloperidol.</a:t>
                      </a:r>
                      <a:endParaRPr sz="1600">
                        <a:solidFill>
                          <a:schemeClr val="dk2"/>
                        </a:solidFill>
                      </a:endParaRPr>
                    </a:p>
                  </a:txBody>
                  <a:tcPr marT="45725" marB="45725" marR="91450" marL="91450"/>
                </a:tc>
                <a:tc hMerge="1"/>
              </a:tr>
            </a:tbl>
          </a:graphicData>
        </a:graphic>
      </p:graphicFrame>
      <p:pic>
        <p:nvPicPr>
          <p:cNvPr id="361" name="Google Shape;361;p30"/>
          <p:cNvPicPr preferRelativeResize="0"/>
          <p:nvPr/>
        </p:nvPicPr>
        <p:blipFill>
          <a:blip r:embed="rId3">
            <a:alphaModFix/>
          </a:blip>
          <a:stretch>
            <a:fillRect/>
          </a:stretch>
        </p:blipFill>
        <p:spPr>
          <a:xfrm>
            <a:off x="8370393" y="1201101"/>
            <a:ext cx="2857500" cy="2390775"/>
          </a:xfrm>
          <a:prstGeom prst="rect">
            <a:avLst/>
          </a:prstGeom>
          <a:noFill/>
          <a:ln>
            <a:noFill/>
          </a:ln>
        </p:spPr>
      </p:pic>
      <p:pic>
        <p:nvPicPr>
          <p:cNvPr id="362" name="Google Shape;362;p30"/>
          <p:cNvPicPr preferRelativeResize="0"/>
          <p:nvPr/>
        </p:nvPicPr>
        <p:blipFill>
          <a:blip r:embed="rId4">
            <a:alphaModFix/>
          </a:blip>
          <a:stretch>
            <a:fillRect/>
          </a:stretch>
        </p:blipFill>
        <p:spPr>
          <a:xfrm>
            <a:off x="8370400" y="4014838"/>
            <a:ext cx="3000000" cy="225001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14B2F"/>
              </a:buClr>
              <a:buSzPts val="4400"/>
              <a:buFont typeface="Calibri"/>
              <a:buNone/>
            </a:pPr>
            <a:r>
              <a:rPr lang="en-US">
                <a:solidFill>
                  <a:srgbClr val="C14B2F"/>
                </a:solidFill>
              </a:rPr>
              <a:t>X-linked dominant</a:t>
            </a:r>
            <a:endParaRPr/>
          </a:p>
        </p:txBody>
      </p:sp>
      <p:sp>
        <p:nvSpPr>
          <p:cNvPr id="368" name="Google Shape;368;p31"/>
          <p:cNvSpPr txBox="1"/>
          <p:nvPr>
            <p:ph idx="1" type="body"/>
          </p:nvPr>
        </p:nvSpPr>
        <p:spPr>
          <a:xfrm>
            <a:off x="838201" y="1825625"/>
            <a:ext cx="52578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latin typeface="Calibri"/>
                <a:ea typeface="Calibri"/>
                <a:cs typeface="Calibri"/>
                <a:sym typeface="Calibri"/>
              </a:rPr>
              <a:t>Both males and females are affected and able to transmit the trait</a:t>
            </a:r>
            <a:endParaRPr/>
          </a:p>
          <a:p>
            <a:pPr indent="-228600" lvl="0" marL="228600" rtl="0" algn="l">
              <a:lnSpc>
                <a:spcPct val="90000"/>
              </a:lnSpc>
              <a:spcBef>
                <a:spcPts val="1000"/>
              </a:spcBef>
              <a:spcAft>
                <a:spcPts val="0"/>
              </a:spcAft>
              <a:buClr>
                <a:schemeClr val="dk1"/>
              </a:buClr>
              <a:buSzPct val="100000"/>
              <a:buChar char="•"/>
            </a:pPr>
            <a:r>
              <a:rPr lang="en-US">
                <a:latin typeface="Calibri"/>
                <a:ea typeface="Calibri"/>
                <a:cs typeface="Calibri"/>
                <a:sym typeface="Calibri"/>
              </a:rPr>
              <a:t>usually at least one parent is affected.</a:t>
            </a:r>
            <a:endParaRPr/>
          </a:p>
          <a:p>
            <a:pPr indent="-228600" lvl="0" marL="228600" rtl="0" algn="l">
              <a:lnSpc>
                <a:spcPct val="90000"/>
              </a:lnSpc>
              <a:spcBef>
                <a:spcPts val="1000"/>
              </a:spcBef>
              <a:spcAft>
                <a:spcPts val="0"/>
              </a:spcAft>
              <a:buClr>
                <a:schemeClr val="dk1"/>
              </a:buClr>
              <a:buSzPct val="100000"/>
              <a:buChar char="•"/>
            </a:pPr>
            <a:r>
              <a:rPr lang="en-US">
                <a:latin typeface="Calibri"/>
                <a:ea typeface="Calibri"/>
                <a:cs typeface="Calibri"/>
                <a:sym typeface="Calibri"/>
              </a:rPr>
              <a:t>there are significantly more affected females than affected males</a:t>
            </a:r>
            <a:endParaRPr/>
          </a:p>
          <a:p>
            <a:pPr indent="-228600" lvl="0" marL="228600" rtl="0" algn="l">
              <a:lnSpc>
                <a:spcPct val="90000"/>
              </a:lnSpc>
              <a:spcBef>
                <a:spcPts val="1000"/>
              </a:spcBef>
              <a:spcAft>
                <a:spcPts val="0"/>
              </a:spcAft>
              <a:buClr>
                <a:schemeClr val="dk1"/>
              </a:buClr>
              <a:buSzPct val="100000"/>
              <a:buChar char="•"/>
            </a:pPr>
            <a:r>
              <a:rPr lang="en-US">
                <a:latin typeface="Calibri"/>
                <a:ea typeface="Calibri"/>
                <a:cs typeface="Calibri"/>
                <a:sym typeface="Calibri"/>
              </a:rPr>
              <a:t>Females transmit the trait to 50% of both sons and daughters.</a:t>
            </a:r>
            <a:endParaRPr/>
          </a:p>
          <a:p>
            <a:pPr indent="-228600" lvl="0" marL="228600" rtl="0" algn="l">
              <a:lnSpc>
                <a:spcPct val="90000"/>
              </a:lnSpc>
              <a:spcBef>
                <a:spcPts val="1000"/>
              </a:spcBef>
              <a:spcAft>
                <a:spcPts val="0"/>
              </a:spcAft>
              <a:buClr>
                <a:schemeClr val="dk1"/>
              </a:buClr>
              <a:buSzPct val="100000"/>
              <a:buChar char="•"/>
            </a:pPr>
            <a:r>
              <a:rPr lang="en-US">
                <a:latin typeface="Calibri"/>
                <a:ea typeface="Calibri"/>
                <a:cs typeface="Calibri"/>
                <a:sym typeface="Calibri"/>
              </a:rPr>
              <a:t>Males transmit to all daughters and no sons.</a:t>
            </a:r>
            <a:endParaRPr/>
          </a:p>
          <a:p>
            <a:pPr indent="-228600" lvl="0" marL="228600" rtl="0" algn="l">
              <a:lnSpc>
                <a:spcPct val="90000"/>
              </a:lnSpc>
              <a:spcBef>
                <a:spcPts val="1000"/>
              </a:spcBef>
              <a:spcAft>
                <a:spcPts val="0"/>
              </a:spcAft>
              <a:buClr>
                <a:schemeClr val="dk1"/>
              </a:buClr>
              <a:buSzPct val="100000"/>
              <a:buChar char="•"/>
            </a:pPr>
            <a:r>
              <a:rPr lang="en-US">
                <a:latin typeface="Calibri"/>
                <a:ea typeface="Calibri"/>
                <a:cs typeface="Calibri"/>
                <a:sym typeface="Calibri"/>
              </a:rPr>
              <a:t>The milder phenotype seen in affected females as a result of X-inactivation</a:t>
            </a:r>
            <a:endParaRPr>
              <a:latin typeface="Calibri"/>
              <a:ea typeface="Calibri"/>
              <a:cs typeface="Calibri"/>
              <a:sym typeface="Calibri"/>
            </a:endParaRPr>
          </a:p>
        </p:txBody>
      </p:sp>
      <p:pic>
        <p:nvPicPr>
          <p:cNvPr id="369" name="Google Shape;369;p31"/>
          <p:cNvPicPr preferRelativeResize="0"/>
          <p:nvPr/>
        </p:nvPicPr>
        <p:blipFill rotWithShape="1">
          <a:blip r:embed="rId3">
            <a:alphaModFix/>
          </a:blip>
          <a:srcRect b="0" l="0" r="0" t="0"/>
          <a:stretch/>
        </p:blipFill>
        <p:spPr>
          <a:xfrm>
            <a:off x="6391275" y="1825625"/>
            <a:ext cx="5524500" cy="3721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2"/>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2800"/>
              <a:buFont typeface="Calibri"/>
              <a:buNone/>
            </a:pPr>
            <a:r>
              <a:rPr lang="en-US" sz="2800">
                <a:solidFill>
                  <a:srgbClr val="C14B2F"/>
                </a:solidFill>
                <a:highlight>
                  <a:srgbClr val="FFFFFF"/>
                </a:highlight>
              </a:rPr>
              <a:t>Vitamin-resistant rickets</a:t>
            </a:r>
            <a:r>
              <a:rPr lang="en-US" sz="2800">
                <a:solidFill>
                  <a:srgbClr val="C14B2F"/>
                </a:solidFill>
              </a:rPr>
              <a:t> </a:t>
            </a:r>
            <a:endParaRPr sz="2800">
              <a:solidFill>
                <a:srgbClr val="C14B2F"/>
              </a:solidFill>
            </a:endParaRPr>
          </a:p>
        </p:txBody>
      </p:sp>
      <p:graphicFrame>
        <p:nvGraphicFramePr>
          <p:cNvPr id="375" name="Google Shape;375;p32"/>
          <p:cNvGraphicFramePr/>
          <p:nvPr/>
        </p:nvGraphicFramePr>
        <p:xfrm>
          <a:off x="315743" y="1447900"/>
          <a:ext cx="3000000" cy="3000000"/>
        </p:xfrm>
        <a:graphic>
          <a:graphicData uri="http://schemas.openxmlformats.org/drawingml/2006/table">
            <a:tbl>
              <a:tblPr bandRow="1" firstRow="1">
                <a:noFill/>
                <a:tableStyleId>{8CC5CCC9-8912-4496-B16D-5D6153B1429E}</a:tableStyleId>
              </a:tblPr>
              <a:tblGrid>
                <a:gridCol w="1413175"/>
                <a:gridCol w="2717350"/>
                <a:gridCol w="3331000"/>
              </a:tblGrid>
              <a:tr h="640100">
                <a:tc>
                  <a:txBody>
                    <a:bodyPr/>
                    <a:lstStyle/>
                    <a:p>
                      <a:pPr indent="0" lvl="0" marL="0" marR="0" rtl="0" algn="l">
                        <a:spcBef>
                          <a:spcPts val="0"/>
                        </a:spcBef>
                        <a:spcAft>
                          <a:spcPts val="0"/>
                        </a:spcAft>
                        <a:buNone/>
                      </a:pPr>
                      <a:r>
                        <a:rPr b="0" lang="en-US" sz="1800">
                          <a:solidFill>
                            <a:schemeClr val="dk2"/>
                          </a:solidFill>
                        </a:rPr>
                        <a:t>Definition</a:t>
                      </a:r>
                      <a:endParaRPr b="0" sz="1800">
                        <a:solidFill>
                          <a:schemeClr val="dk2"/>
                        </a:solidFill>
                      </a:endParaRPr>
                    </a:p>
                  </a:txBody>
                  <a:tcPr marT="45725" marB="45725" marR="91450" marL="91450"/>
                </a:tc>
                <a:tc gridSpan="2">
                  <a:txBody>
                    <a:bodyPr/>
                    <a:lstStyle/>
                    <a:p>
                      <a:pPr indent="0" lvl="0" marL="0" rtl="0" algn="l">
                        <a:spcBef>
                          <a:spcPts val="0"/>
                        </a:spcBef>
                        <a:spcAft>
                          <a:spcPts val="0"/>
                        </a:spcAft>
                        <a:buClr>
                          <a:schemeClr val="dk1"/>
                        </a:buClr>
                        <a:buSzPts val="1100"/>
                        <a:buFont typeface="Arial"/>
                        <a:buNone/>
                      </a:pPr>
                      <a:r>
                        <a:rPr b="0" lang="en-US" sz="1800">
                          <a:solidFill>
                            <a:schemeClr val="dk2"/>
                          </a:solidFill>
                          <a:latin typeface="Arial"/>
                          <a:ea typeface="Arial"/>
                          <a:cs typeface="Arial"/>
                          <a:sym typeface="Arial"/>
                        </a:rPr>
                        <a:t>a disorder in which the bones become painfully soft and bend easily, due to low levels of phosphate in the blood.</a:t>
                      </a:r>
                      <a:endParaRPr b="0" sz="1800">
                        <a:solidFill>
                          <a:schemeClr val="dk2"/>
                        </a:solidFill>
                      </a:endParaRPr>
                    </a:p>
                  </a:txBody>
                  <a:tcPr marT="45725" marB="45725" marR="91450" marL="91450"/>
                </a:tc>
                <a:tc hMerge="1"/>
              </a:tr>
              <a:tr h="370850">
                <a:tc>
                  <a:txBody>
                    <a:bodyPr/>
                    <a:lstStyle/>
                    <a:p>
                      <a:pPr indent="0" lvl="0" marL="0" marR="0" rtl="0" algn="l">
                        <a:spcBef>
                          <a:spcPts val="0"/>
                        </a:spcBef>
                        <a:spcAft>
                          <a:spcPts val="0"/>
                        </a:spcAft>
                        <a:buNone/>
                      </a:pPr>
                      <a:r>
                        <a:rPr lang="en-US" sz="1800">
                          <a:solidFill>
                            <a:schemeClr val="dk2"/>
                          </a:solidFill>
                        </a:rPr>
                        <a:t>gene</a:t>
                      </a:r>
                      <a:endParaRPr sz="1800">
                        <a:solidFill>
                          <a:schemeClr val="dk2"/>
                        </a:solidFill>
                      </a:endParaRPr>
                    </a:p>
                  </a:txBody>
                  <a:tcPr marT="45725" marB="45725" marR="91450" marL="91450"/>
                </a:tc>
                <a:tc gridSpan="2">
                  <a:txBody>
                    <a:bodyPr/>
                    <a:lstStyle/>
                    <a:p>
                      <a:pPr indent="0" lvl="0" marL="0" rtl="0" algn="l">
                        <a:spcBef>
                          <a:spcPts val="0"/>
                        </a:spcBef>
                        <a:spcAft>
                          <a:spcPts val="0"/>
                        </a:spcAft>
                        <a:buNone/>
                      </a:pPr>
                      <a:r>
                        <a:rPr lang="en-US" sz="1800">
                          <a:solidFill>
                            <a:schemeClr val="dk2"/>
                          </a:solidFill>
                        </a:rPr>
                        <a:t>vitamin D receptor (VDR)</a:t>
                      </a:r>
                      <a:endParaRPr sz="1800">
                        <a:solidFill>
                          <a:schemeClr val="dk2"/>
                        </a:solidFill>
                        <a:latin typeface="Calibri"/>
                        <a:ea typeface="Calibri"/>
                        <a:cs typeface="Calibri"/>
                        <a:sym typeface="Calibri"/>
                      </a:endParaRPr>
                    </a:p>
                  </a:txBody>
                  <a:tcPr marT="45725" marB="45725" marR="91450" marL="91450"/>
                </a:tc>
                <a:tc hMerge="1"/>
              </a:tr>
              <a:tr h="428550">
                <a:tc>
                  <a:txBody>
                    <a:bodyPr/>
                    <a:lstStyle/>
                    <a:p>
                      <a:pPr indent="0" lvl="0" marL="0" marR="0" rtl="0" algn="l">
                        <a:spcBef>
                          <a:spcPts val="0"/>
                        </a:spcBef>
                        <a:spcAft>
                          <a:spcPts val="0"/>
                        </a:spcAft>
                        <a:buNone/>
                      </a:pPr>
                      <a:r>
                        <a:rPr lang="en-US" sz="1800">
                          <a:solidFill>
                            <a:schemeClr val="dk2"/>
                          </a:solidFill>
                        </a:rPr>
                        <a:t>Inheritance</a:t>
                      </a:r>
                      <a:endParaRPr sz="1800">
                        <a:solidFill>
                          <a:schemeClr val="dk2"/>
                        </a:solidFill>
                      </a:endParaRPr>
                    </a:p>
                  </a:txBody>
                  <a:tcPr marT="45725" marB="45725" marR="91450" marL="91450"/>
                </a:tc>
                <a:tc gridSpan="2">
                  <a:txBody>
                    <a:bodyPr/>
                    <a:lstStyle/>
                    <a:p>
                      <a:pPr indent="0" lvl="0" marL="0" rtl="0" algn="l">
                        <a:spcBef>
                          <a:spcPts val="0"/>
                        </a:spcBef>
                        <a:spcAft>
                          <a:spcPts val="0"/>
                        </a:spcAft>
                        <a:buNone/>
                      </a:pPr>
                      <a:r>
                        <a:rPr lang="en-US" sz="1800">
                          <a:solidFill>
                            <a:schemeClr val="dk2"/>
                          </a:solidFill>
                        </a:rPr>
                        <a:t>X-linked dominant disease</a:t>
                      </a:r>
                      <a:endParaRPr sz="1800">
                        <a:solidFill>
                          <a:schemeClr val="dk2"/>
                        </a:solidFill>
                        <a:latin typeface="Calibri"/>
                        <a:ea typeface="Calibri"/>
                        <a:cs typeface="Calibri"/>
                        <a:sym typeface="Calibri"/>
                      </a:endParaRPr>
                    </a:p>
                  </a:txBody>
                  <a:tcPr marT="45725" marB="45725" marR="91450" marL="91450"/>
                </a:tc>
                <a:tc hMerge="1"/>
              </a:tr>
              <a:tr h="365775">
                <a:tc>
                  <a:txBody>
                    <a:bodyPr/>
                    <a:lstStyle/>
                    <a:p>
                      <a:pPr indent="0" lvl="0" marL="0" marR="0" rtl="0" algn="l">
                        <a:spcBef>
                          <a:spcPts val="0"/>
                        </a:spcBef>
                        <a:spcAft>
                          <a:spcPts val="0"/>
                        </a:spcAft>
                        <a:buNone/>
                      </a:pPr>
                      <a:r>
                        <a:rPr lang="en-US" sz="1800">
                          <a:solidFill>
                            <a:schemeClr val="dk2"/>
                          </a:solidFill>
                        </a:rPr>
                        <a:t>Frequency</a:t>
                      </a:r>
                      <a:endParaRPr sz="1800">
                        <a:solidFill>
                          <a:schemeClr val="dk2"/>
                        </a:solidFill>
                      </a:endParaRPr>
                    </a:p>
                  </a:txBody>
                  <a:tcPr marT="45725" marB="45725" marR="91450" marL="91450"/>
                </a:tc>
                <a:tc gridSpan="2">
                  <a:txBody>
                    <a:bodyPr/>
                    <a:lstStyle/>
                    <a:p>
                      <a:pPr indent="0" lvl="0" marL="0" rtl="0" algn="l">
                        <a:spcBef>
                          <a:spcPts val="0"/>
                        </a:spcBef>
                        <a:spcAft>
                          <a:spcPts val="0"/>
                        </a:spcAft>
                        <a:buNone/>
                      </a:pPr>
                      <a:r>
                        <a:rPr lang="en-US" sz="1800">
                          <a:solidFill>
                            <a:schemeClr val="dk2"/>
                          </a:solidFill>
                        </a:rPr>
                        <a:t>1 in 200,000 children</a:t>
                      </a:r>
                      <a:endParaRPr sz="1800">
                        <a:solidFill>
                          <a:schemeClr val="dk2"/>
                        </a:solidFill>
                        <a:latin typeface="Calibri"/>
                        <a:ea typeface="Calibri"/>
                        <a:cs typeface="Calibri"/>
                        <a:sym typeface="Calibri"/>
                      </a:endParaRPr>
                    </a:p>
                  </a:txBody>
                  <a:tcPr marT="45725" marB="45725" marR="91450" marL="91450"/>
                </a:tc>
                <a:tc hMerge="1"/>
              </a:tr>
              <a:tr h="640100">
                <a:tc>
                  <a:txBody>
                    <a:bodyPr/>
                    <a:lstStyle/>
                    <a:p>
                      <a:pPr indent="0" lvl="0" marL="0" marR="0" rtl="0" algn="l">
                        <a:spcBef>
                          <a:spcPts val="0"/>
                        </a:spcBef>
                        <a:spcAft>
                          <a:spcPts val="0"/>
                        </a:spcAft>
                        <a:buNone/>
                      </a:pPr>
                      <a:r>
                        <a:rPr lang="en-US" sz="1800">
                          <a:solidFill>
                            <a:schemeClr val="dk2"/>
                          </a:solidFill>
                        </a:rPr>
                        <a:t>Symptoms</a:t>
                      </a:r>
                      <a:endParaRPr sz="1800">
                        <a:solidFill>
                          <a:schemeClr val="dk2"/>
                        </a:solidFill>
                      </a:endParaRPr>
                    </a:p>
                  </a:txBody>
                  <a:tcPr marT="45725" marB="45725" marR="91450" marL="91450"/>
                </a:tc>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2"/>
                          </a:solidFill>
                        </a:rPr>
                        <a:t>bone deformities and bone pain, slow growth, fractures and seizures</a:t>
                      </a:r>
                      <a:endParaRPr sz="1800">
                        <a:solidFill>
                          <a:schemeClr val="dk2"/>
                        </a:solidFill>
                      </a:endParaRPr>
                    </a:p>
                  </a:txBody>
                  <a:tcPr marT="45725" marB="45725" marR="91450" marL="91450"/>
                </a:tc>
                <a:tc hMerge="1"/>
              </a:tr>
              <a:tr h="640100">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2"/>
                          </a:solidFill>
                        </a:rPr>
                        <a:t>Diagnosis </a:t>
                      </a:r>
                      <a:endParaRPr sz="1800">
                        <a:solidFill>
                          <a:schemeClr val="dk2"/>
                        </a:solidFill>
                      </a:endParaRPr>
                    </a:p>
                  </a:txBody>
                  <a:tcPr marT="45725" marB="45725" marR="91450" marL="91450"/>
                </a:tc>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2"/>
                          </a:solidFill>
                        </a:rPr>
                        <a:t>serum phosphate, alkaline phosphatase, and 1,25-dihydroxyvitamin D3 levels</a:t>
                      </a:r>
                      <a:endParaRPr sz="1800">
                        <a:solidFill>
                          <a:schemeClr val="dk2"/>
                        </a:solidFill>
                      </a:endParaRPr>
                    </a:p>
                  </a:txBody>
                  <a:tcPr marT="45725" marB="45725" marR="91450" marL="91450"/>
                </a:tc>
                <a:tc hMerge="1"/>
              </a:tr>
              <a:tr h="1188725">
                <a:tc>
                  <a:txBody>
                    <a:bodyPr/>
                    <a:lstStyle/>
                    <a:p>
                      <a:pPr indent="0" lvl="0" marL="0" marR="0" rtl="0" algn="l">
                        <a:lnSpc>
                          <a:spcPct val="100000"/>
                        </a:lnSpc>
                        <a:spcBef>
                          <a:spcPts val="0"/>
                        </a:spcBef>
                        <a:spcAft>
                          <a:spcPts val="0"/>
                        </a:spcAft>
                        <a:buClr>
                          <a:srgbClr val="333333"/>
                        </a:buClr>
                        <a:buSzPts val="1800"/>
                        <a:buFont typeface="Times New Roman"/>
                        <a:buNone/>
                      </a:pPr>
                      <a:r>
                        <a:rPr lang="en-US" sz="1800">
                          <a:solidFill>
                            <a:schemeClr val="dk2"/>
                          </a:solidFill>
                          <a:latin typeface="Times New Roman"/>
                          <a:ea typeface="Times New Roman"/>
                          <a:cs typeface="Times New Roman"/>
                          <a:sym typeface="Times New Roman"/>
                        </a:rPr>
                        <a:t>Treatment </a:t>
                      </a:r>
                      <a:endParaRPr sz="1800">
                        <a:solidFill>
                          <a:schemeClr val="dk2"/>
                        </a:solidFill>
                      </a:endParaRPr>
                    </a:p>
                  </a:txBody>
                  <a:tcPr marT="45725" marB="45725" marR="91450" marL="91450"/>
                </a:tc>
                <a:tc gridSpan="2">
                  <a:txBody>
                    <a:bodyPr/>
                    <a:lstStyle/>
                    <a:p>
                      <a:pPr indent="0" lvl="0" marL="0" marR="0" rtl="0" algn="l">
                        <a:lnSpc>
                          <a:spcPct val="100000"/>
                        </a:lnSpc>
                        <a:spcBef>
                          <a:spcPts val="0"/>
                        </a:spcBef>
                        <a:spcAft>
                          <a:spcPts val="0"/>
                        </a:spcAft>
                        <a:buClr>
                          <a:srgbClr val="333333"/>
                        </a:buClr>
                        <a:buSzPts val="1800"/>
                        <a:buFont typeface="Times New Roman"/>
                        <a:buNone/>
                      </a:pPr>
                      <a:r>
                        <a:rPr lang="en-US" sz="1800">
                          <a:solidFill>
                            <a:schemeClr val="dk2"/>
                          </a:solidFill>
                          <a:latin typeface="Times New Roman"/>
                          <a:ea typeface="Times New Roman"/>
                          <a:cs typeface="Times New Roman"/>
                          <a:sym typeface="Times New Roman"/>
                        </a:rPr>
                        <a:t>vitamin D supplementation and with additional calcium supplementation. Careful observation of patients during vitamin D therapy to prevent overdosage and resultant hypercalcemia is of utmost importance. Surgical correction of the bony deformities is rarely necessary.</a:t>
                      </a:r>
                      <a:endParaRPr sz="1800">
                        <a:solidFill>
                          <a:schemeClr val="dk2"/>
                        </a:solidFill>
                      </a:endParaRPr>
                    </a:p>
                  </a:txBody>
                  <a:tcPr marT="45725" marB="45725" marR="91450" marL="91450"/>
                </a:tc>
                <a:tc hMerge="1"/>
              </a:tr>
            </a:tbl>
          </a:graphicData>
        </a:graphic>
      </p:graphicFrame>
      <p:pic>
        <p:nvPicPr>
          <p:cNvPr id="376" name="Google Shape;376;p32"/>
          <p:cNvPicPr preferRelativeResize="0"/>
          <p:nvPr/>
        </p:nvPicPr>
        <p:blipFill>
          <a:blip r:embed="rId3">
            <a:alphaModFix/>
          </a:blip>
          <a:stretch>
            <a:fillRect/>
          </a:stretch>
        </p:blipFill>
        <p:spPr>
          <a:xfrm>
            <a:off x="7929668" y="1190368"/>
            <a:ext cx="4109933" cy="2309782"/>
          </a:xfrm>
          <a:prstGeom prst="rect">
            <a:avLst/>
          </a:prstGeom>
          <a:noFill/>
          <a:ln>
            <a:noFill/>
          </a:ln>
        </p:spPr>
      </p:pic>
      <p:pic>
        <p:nvPicPr>
          <p:cNvPr id="377" name="Google Shape;377;p32"/>
          <p:cNvPicPr preferRelativeResize="0"/>
          <p:nvPr/>
        </p:nvPicPr>
        <p:blipFill>
          <a:blip r:embed="rId4">
            <a:alphaModFix/>
          </a:blip>
          <a:stretch>
            <a:fillRect/>
          </a:stretch>
        </p:blipFill>
        <p:spPr>
          <a:xfrm>
            <a:off x="7929668" y="3652550"/>
            <a:ext cx="3628917" cy="30530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4400"/>
              <a:buFont typeface="Calibri"/>
              <a:buNone/>
            </a:pPr>
            <a:r>
              <a:rPr lang="en-US">
                <a:solidFill>
                  <a:srgbClr val="C14B2F"/>
                </a:solidFill>
              </a:rPr>
              <a:t>How to solve X-linked problems?</a:t>
            </a:r>
            <a:endParaRPr/>
          </a:p>
        </p:txBody>
      </p:sp>
      <p:pic>
        <p:nvPicPr>
          <p:cNvPr descr="ÐÐ°ÑÑÐ¸Ð½ÐºÐ¸ Ð¿Ð¾ Ð·Ð°Ð¿ÑÐ¾ÑÑ sex linked genetic problems" id="383" name="Google Shape;383;p33"/>
          <p:cNvPicPr preferRelativeResize="0"/>
          <p:nvPr/>
        </p:nvPicPr>
        <p:blipFill rotWithShape="1">
          <a:blip r:embed="rId3">
            <a:alphaModFix/>
          </a:blip>
          <a:srcRect b="0" l="0" r="60000" t="21314"/>
          <a:stretch/>
        </p:blipFill>
        <p:spPr>
          <a:xfrm>
            <a:off x="696685" y="1463676"/>
            <a:ext cx="3933372" cy="5408385"/>
          </a:xfrm>
          <a:prstGeom prst="rect">
            <a:avLst/>
          </a:prstGeom>
          <a:noFill/>
          <a:ln>
            <a:noFill/>
          </a:ln>
        </p:spPr>
      </p:pic>
      <p:pic>
        <p:nvPicPr>
          <p:cNvPr descr="ÐÐ°ÑÑÐ¸Ð½ÐºÐ¸ Ð¿Ð¾ Ð·Ð°Ð¿ÑÐ¾ÑÑ sex linked genetic problems" id="384" name="Google Shape;384;p33"/>
          <p:cNvPicPr preferRelativeResize="0"/>
          <p:nvPr/>
        </p:nvPicPr>
        <p:blipFill rotWithShape="1">
          <a:blip r:embed="rId3">
            <a:alphaModFix/>
          </a:blip>
          <a:srcRect b="0" l="40873" r="0" t="21314"/>
          <a:stretch/>
        </p:blipFill>
        <p:spPr>
          <a:xfrm>
            <a:off x="5718628" y="1463676"/>
            <a:ext cx="5406571" cy="50291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4"/>
          <p:cNvSpPr txBox="1"/>
          <p:nvPr>
            <p:ph type="title"/>
          </p:nvPr>
        </p:nvSpPr>
        <p:spPr>
          <a:xfrm>
            <a:off x="838200" y="201244"/>
            <a:ext cx="4160520" cy="4578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Font typeface="Calibri"/>
              <a:buNone/>
            </a:pPr>
            <a:r>
              <a:rPr lang="en-US" sz="1800"/>
              <a:t>Interpretation of pedigrees</a:t>
            </a:r>
            <a:endParaRPr/>
          </a:p>
        </p:txBody>
      </p:sp>
      <p:pic>
        <p:nvPicPr>
          <p:cNvPr descr="Pedigree Charts | BioNinja" id="390" name="Google Shape;390;p34"/>
          <p:cNvPicPr preferRelativeResize="0"/>
          <p:nvPr>
            <p:ph idx="1" type="body"/>
          </p:nvPr>
        </p:nvPicPr>
        <p:blipFill rotWithShape="1">
          <a:blip r:embed="rId3">
            <a:alphaModFix/>
          </a:blip>
          <a:srcRect b="0" l="0" r="0" t="0"/>
          <a:stretch/>
        </p:blipFill>
        <p:spPr>
          <a:xfrm>
            <a:off x="6355082" y="829178"/>
            <a:ext cx="5840473" cy="5199644"/>
          </a:xfrm>
          <a:prstGeom prst="rect">
            <a:avLst/>
          </a:prstGeom>
          <a:noFill/>
          <a:ln>
            <a:noFill/>
          </a:ln>
        </p:spPr>
      </p:pic>
      <p:sp>
        <p:nvSpPr>
          <p:cNvPr id="391" name="Google Shape;391;p34"/>
          <p:cNvSpPr txBox="1"/>
          <p:nvPr/>
        </p:nvSpPr>
        <p:spPr>
          <a:xfrm>
            <a:off x="0" y="659079"/>
            <a:ext cx="655320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Autosomal dominant </a:t>
            </a:r>
            <a:r>
              <a:rPr lang="en-US" sz="1600">
                <a:solidFill>
                  <a:schemeClr val="dk1"/>
                </a:solidFill>
                <a:latin typeface="Calibri"/>
                <a:ea typeface="Calibri"/>
                <a:cs typeface="Calibri"/>
                <a:sym typeface="Calibri"/>
              </a:rPr>
              <a:t>disorder occur in both males and females, often affecting many individuals throughout the pedigree. Inheritance of one copy of the gene is sufficient to cause disease. The risk of transmission of such a condition from affected individuals is 50%. This is the most common pattern of inheritance observed for mendelian disorders</a:t>
            </a:r>
            <a:endParaRPr/>
          </a:p>
        </p:txBody>
      </p:sp>
      <p:sp>
        <p:nvSpPr>
          <p:cNvPr id="392" name="Google Shape;392;p34"/>
          <p:cNvSpPr txBox="1"/>
          <p:nvPr/>
        </p:nvSpPr>
        <p:spPr>
          <a:xfrm>
            <a:off x="0" y="2028616"/>
            <a:ext cx="6553200" cy="255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Autosomal recessive </a:t>
            </a:r>
            <a:r>
              <a:rPr lang="en-US" sz="1600">
                <a:solidFill>
                  <a:schemeClr val="dk1"/>
                </a:solidFill>
                <a:latin typeface="Calibri"/>
                <a:ea typeface="Calibri"/>
                <a:cs typeface="Calibri"/>
                <a:sym typeface="Calibri"/>
              </a:rPr>
              <a:t>mode of inheritance occurs when two healthy individuals are  carriers of the same recessive gene. Most AR genes are rare, and carriers usually will have no family history. The conditions often only occur within the children from one relationship. The risk of the transmission of the disorder is 25% and half of the unaffected offspring will be carriers for the gene. Consanguinity (relatedness between parents) is a risk factor for autosomal recessive illness because both parents are more likely to carry the same rare recessive alleles, inherited from a common ancestor. All individuals probably carry a large number of rare recessive alleles as a result of the natural genetic diversity present within the human population</a:t>
            </a:r>
            <a:endParaRPr/>
          </a:p>
        </p:txBody>
      </p:sp>
      <p:sp>
        <p:nvSpPr>
          <p:cNvPr id="393" name="Google Shape;393;p34"/>
          <p:cNvSpPr txBox="1"/>
          <p:nvPr/>
        </p:nvSpPr>
        <p:spPr>
          <a:xfrm>
            <a:off x="0" y="4891964"/>
            <a:ext cx="67209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X linked recessive conditions mostly occur in males. Females </a:t>
            </a:r>
            <a:r>
              <a:rPr lang="en-US" sz="1600">
                <a:solidFill>
                  <a:schemeClr val="dk1"/>
                </a:solidFill>
                <a:latin typeface="Calibri"/>
                <a:ea typeface="Calibri"/>
                <a:cs typeface="Calibri"/>
                <a:sym typeface="Calibri"/>
              </a:rPr>
              <a:t>are</a:t>
            </a:r>
            <a:r>
              <a:rPr lang="en-US" sz="1600">
                <a:solidFill>
                  <a:schemeClr val="dk1"/>
                </a:solidFill>
                <a:latin typeface="Calibri"/>
                <a:ea typeface="Calibri"/>
                <a:cs typeface="Calibri"/>
                <a:sym typeface="Calibri"/>
              </a:rPr>
              <a:t> carriers, because their second X chromosome provides a normal allele, but males who inherit the recessive gene on their X-chromosome will be affected. Occasionally, females will show a degree of affectedness. Female carriers will transmit the gene to half of their sons and to half of their daughters. Affected males will transmit the gene to all their daughters all of whom will therefore be carriers. Sons of affected males receive only their Y chromosome from father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ph type="title"/>
          </p:nvPr>
        </p:nvSpPr>
        <p:spPr>
          <a:xfrm>
            <a:off x="3348336" y="216335"/>
            <a:ext cx="5181600" cy="7831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3600"/>
              <a:buFont typeface="Calibri"/>
              <a:buNone/>
            </a:pPr>
            <a:r>
              <a:rPr lang="en-US" sz="3600">
                <a:solidFill>
                  <a:srgbClr val="C14B2F"/>
                </a:solidFill>
              </a:rPr>
              <a:t>Sex-linked genes</a:t>
            </a:r>
            <a:endParaRPr/>
          </a:p>
        </p:txBody>
      </p:sp>
      <p:sp>
        <p:nvSpPr>
          <p:cNvPr id="172" name="Google Shape;172;p4"/>
          <p:cNvSpPr txBox="1"/>
          <p:nvPr>
            <p:ph idx="1" type="body"/>
          </p:nvPr>
        </p:nvSpPr>
        <p:spPr>
          <a:xfrm>
            <a:off x="962307" y="1448510"/>
            <a:ext cx="7825561" cy="27194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Font typeface="Arial"/>
              <a:buChar char="•"/>
            </a:pPr>
            <a:r>
              <a:rPr lang="en-US" sz="2400">
                <a:latin typeface="Calibri"/>
                <a:ea typeface="Calibri"/>
                <a:cs typeface="Calibri"/>
                <a:sym typeface="Calibri"/>
              </a:rPr>
              <a:t>Sex-linked gene on X or Y</a:t>
            </a:r>
            <a:endParaRPr/>
          </a:p>
          <a:p>
            <a:pPr indent="-228600" lvl="0" marL="228600" rtl="0" algn="l">
              <a:lnSpc>
                <a:spcPct val="90000"/>
              </a:lnSpc>
              <a:spcBef>
                <a:spcPts val="1000"/>
              </a:spcBef>
              <a:spcAft>
                <a:spcPts val="0"/>
              </a:spcAft>
              <a:buClr>
                <a:schemeClr val="dk1"/>
              </a:buClr>
              <a:buSzPts val="2400"/>
              <a:buFont typeface="Arial"/>
              <a:buChar char="•"/>
            </a:pPr>
            <a:r>
              <a:rPr lang="en-US" sz="2400">
                <a:latin typeface="Calibri"/>
                <a:ea typeface="Calibri"/>
                <a:cs typeface="Calibri"/>
                <a:sym typeface="Calibri"/>
              </a:rPr>
              <a:t>Females (XX), male (XY)</a:t>
            </a:r>
            <a:endParaRPr/>
          </a:p>
          <a:p>
            <a:pPr indent="-228600" lvl="1" marL="685800" rtl="0" algn="l">
              <a:lnSpc>
                <a:spcPct val="90000"/>
              </a:lnSpc>
              <a:spcBef>
                <a:spcPts val="500"/>
              </a:spcBef>
              <a:spcAft>
                <a:spcPts val="0"/>
              </a:spcAft>
              <a:buClr>
                <a:schemeClr val="dk1"/>
              </a:buClr>
              <a:buSzPts val="2400"/>
              <a:buFont typeface="Arial"/>
              <a:buChar char="–"/>
            </a:pPr>
            <a:r>
              <a:rPr lang="en-US">
                <a:latin typeface="Calibri"/>
                <a:ea typeface="Calibri"/>
                <a:cs typeface="Calibri"/>
                <a:sym typeface="Calibri"/>
              </a:rPr>
              <a:t>Eggs = X, sperm = X or Y</a:t>
            </a:r>
            <a:endParaRPr/>
          </a:p>
          <a:p>
            <a:pPr indent="-228600" lvl="0" marL="228600" rtl="0" algn="l">
              <a:lnSpc>
                <a:spcPct val="90000"/>
              </a:lnSpc>
              <a:spcBef>
                <a:spcPts val="1000"/>
              </a:spcBef>
              <a:spcAft>
                <a:spcPts val="0"/>
              </a:spcAft>
              <a:buClr>
                <a:schemeClr val="dk1"/>
              </a:buClr>
              <a:buSzPts val="2400"/>
              <a:buFont typeface="Arial"/>
              <a:buChar char="•"/>
            </a:pPr>
            <a:r>
              <a:rPr lang="en-US" sz="2400">
                <a:latin typeface="Calibri"/>
                <a:ea typeface="Calibri"/>
                <a:cs typeface="Calibri"/>
                <a:sym typeface="Calibri"/>
              </a:rPr>
              <a:t>Fathers pass X-linked genes to daughters, but not sons</a:t>
            </a:r>
            <a:endParaRPr/>
          </a:p>
          <a:p>
            <a:pPr indent="-228600" lvl="0" marL="228600" rtl="0" algn="l">
              <a:lnSpc>
                <a:spcPct val="90000"/>
              </a:lnSpc>
              <a:spcBef>
                <a:spcPts val="1000"/>
              </a:spcBef>
              <a:spcAft>
                <a:spcPts val="0"/>
              </a:spcAft>
              <a:buClr>
                <a:schemeClr val="dk1"/>
              </a:buClr>
              <a:buSzPts val="2400"/>
              <a:buFont typeface="Arial"/>
              <a:buChar char="•"/>
            </a:pPr>
            <a:r>
              <a:rPr lang="en-US" sz="2400">
                <a:latin typeface="Calibri"/>
                <a:ea typeface="Calibri"/>
                <a:cs typeface="Calibri"/>
                <a:sym typeface="Calibri"/>
              </a:rPr>
              <a:t>Males express recessive trait on the single X (</a:t>
            </a:r>
            <a:r>
              <a:rPr i="1" lang="en-US" sz="2400">
                <a:solidFill>
                  <a:srgbClr val="FF0000"/>
                </a:solidFill>
                <a:latin typeface="Calibri"/>
                <a:ea typeface="Calibri"/>
                <a:cs typeface="Calibri"/>
                <a:sym typeface="Calibri"/>
              </a:rPr>
              <a:t>hemizygous</a:t>
            </a:r>
            <a:r>
              <a:rPr lang="en-US" sz="2400">
                <a:latin typeface="Calibri"/>
                <a:ea typeface="Calibri"/>
                <a:cs typeface="Calibri"/>
                <a:sym typeface="Calibri"/>
              </a:rPr>
              <a:t>)</a:t>
            </a:r>
            <a:endParaRPr/>
          </a:p>
          <a:p>
            <a:pPr indent="-228600" lvl="0" marL="228600" rtl="0" algn="l">
              <a:lnSpc>
                <a:spcPct val="90000"/>
              </a:lnSpc>
              <a:spcBef>
                <a:spcPts val="1000"/>
              </a:spcBef>
              <a:spcAft>
                <a:spcPts val="0"/>
              </a:spcAft>
              <a:buClr>
                <a:schemeClr val="dk1"/>
              </a:buClr>
              <a:buSzPts val="2400"/>
              <a:buFont typeface="Arial"/>
              <a:buChar char="•"/>
            </a:pPr>
            <a:r>
              <a:rPr lang="en-US" sz="2400">
                <a:latin typeface="Calibri"/>
                <a:ea typeface="Calibri"/>
                <a:cs typeface="Calibri"/>
                <a:sym typeface="Calibri"/>
              </a:rPr>
              <a:t>Females can be affected or carrier</a:t>
            </a:r>
            <a:endParaRPr/>
          </a:p>
        </p:txBody>
      </p:sp>
      <p:pic>
        <p:nvPicPr>
          <p:cNvPr descr="15_05HumanSexChromosomes-L.jpg" id="173" name="Google Shape;173;p4"/>
          <p:cNvPicPr preferRelativeResize="0"/>
          <p:nvPr/>
        </p:nvPicPr>
        <p:blipFill rotWithShape="1">
          <a:blip r:embed="rId3">
            <a:alphaModFix/>
          </a:blip>
          <a:srcRect b="0" l="0" r="0" t="0"/>
          <a:stretch/>
        </p:blipFill>
        <p:spPr>
          <a:xfrm>
            <a:off x="5939136" y="3803974"/>
            <a:ext cx="3106665" cy="3019647"/>
          </a:xfrm>
          <a:prstGeom prst="rect">
            <a:avLst/>
          </a:prstGeom>
          <a:noFill/>
          <a:ln>
            <a:noFill/>
          </a:ln>
        </p:spPr>
      </p:pic>
      <p:pic>
        <p:nvPicPr>
          <p:cNvPr descr="sex_chromosomes" id="174" name="Google Shape;174;p4"/>
          <p:cNvPicPr preferRelativeResize="0"/>
          <p:nvPr/>
        </p:nvPicPr>
        <p:blipFill rotWithShape="1">
          <a:blip r:embed="rId4">
            <a:alphaModFix/>
          </a:blip>
          <a:srcRect b="0" l="0" r="0" t="0"/>
          <a:stretch/>
        </p:blipFill>
        <p:spPr>
          <a:xfrm>
            <a:off x="9045801" y="787835"/>
            <a:ext cx="2607733" cy="52823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title"/>
          </p:nvPr>
        </p:nvSpPr>
        <p:spPr>
          <a:xfrm>
            <a:off x="5529942" y="457202"/>
            <a:ext cx="5529942" cy="7910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14B2F"/>
              </a:buClr>
              <a:buSzPts val="2800"/>
              <a:buFont typeface="Calibri"/>
              <a:buNone/>
            </a:pPr>
            <a:r>
              <a:rPr lang="en-US" sz="2800">
                <a:solidFill>
                  <a:srgbClr val="C14B2F"/>
                </a:solidFill>
              </a:rPr>
              <a:t>Sex determination varies in animals</a:t>
            </a:r>
            <a:endParaRPr/>
          </a:p>
        </p:txBody>
      </p:sp>
      <p:pic>
        <p:nvPicPr>
          <p:cNvPr descr="15_06_SexDetermination-L.jpg" id="180" name="Google Shape;180;p5"/>
          <p:cNvPicPr preferRelativeResize="0"/>
          <p:nvPr/>
        </p:nvPicPr>
        <p:blipFill rotWithShape="1">
          <a:blip r:embed="rId3">
            <a:alphaModFix/>
          </a:blip>
          <a:srcRect b="0" l="0" r="0" t="0"/>
          <a:stretch/>
        </p:blipFill>
        <p:spPr>
          <a:xfrm>
            <a:off x="696687" y="0"/>
            <a:ext cx="3973513" cy="68786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txBox="1"/>
          <p:nvPr>
            <p:ph type="title"/>
          </p:nvPr>
        </p:nvSpPr>
        <p:spPr>
          <a:xfrm>
            <a:off x="1981200" y="7620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4000"/>
              <a:buFont typeface="Calibri"/>
              <a:buNone/>
            </a:pPr>
            <a:r>
              <a:rPr lang="en-US" sz="4000">
                <a:solidFill>
                  <a:srgbClr val="C14B2F"/>
                </a:solidFill>
              </a:rPr>
              <a:t>Human development</a:t>
            </a:r>
            <a:endParaRPr/>
          </a:p>
        </p:txBody>
      </p:sp>
      <p:sp>
        <p:nvSpPr>
          <p:cNvPr id="186" name="Google Shape;186;p6"/>
          <p:cNvSpPr txBox="1"/>
          <p:nvPr>
            <p:ph idx="1" type="body"/>
          </p:nvPr>
        </p:nvSpPr>
        <p:spPr>
          <a:xfrm>
            <a:off x="728133" y="1651001"/>
            <a:ext cx="5554133" cy="45259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Calibri"/>
                <a:ea typeface="Calibri"/>
                <a:cs typeface="Calibri"/>
                <a:sym typeface="Calibri"/>
              </a:rPr>
              <a:t>The X and Y are very different in size, organization, and gene content</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Y chromosome contains only </a:t>
            </a:r>
            <a:r>
              <a:rPr b="1" lang="en-US" sz="2400">
                <a:latin typeface="Calibri"/>
                <a:ea typeface="Calibri"/>
                <a:cs typeface="Calibri"/>
                <a:sym typeface="Calibri"/>
              </a:rPr>
              <a:t>70 to 200 </a:t>
            </a:r>
            <a:r>
              <a:rPr lang="en-US" sz="2400">
                <a:latin typeface="Calibri"/>
                <a:ea typeface="Calibri"/>
                <a:cs typeface="Calibri"/>
                <a:sym typeface="Calibri"/>
              </a:rPr>
              <a:t>genes, while X chromosome contains </a:t>
            </a:r>
            <a:r>
              <a:rPr b="1" lang="en-US" sz="2400">
                <a:latin typeface="Calibri"/>
                <a:ea typeface="Calibri"/>
                <a:cs typeface="Calibri"/>
                <a:sym typeface="Calibri"/>
              </a:rPr>
              <a:t>900 to 1,400.</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Y chromosome required for development of testes</a:t>
            </a:r>
            <a:endParaRPr/>
          </a:p>
          <a:p>
            <a:pPr indent="-228600" lvl="0" marL="228600" rtl="0" algn="l">
              <a:lnSpc>
                <a:spcPct val="90000"/>
              </a:lnSpc>
              <a:spcBef>
                <a:spcPts val="1000"/>
              </a:spcBef>
              <a:spcAft>
                <a:spcPts val="0"/>
              </a:spcAft>
              <a:buClr>
                <a:srgbClr val="0000FF"/>
              </a:buClr>
              <a:buSzPts val="2400"/>
              <a:buChar char="•"/>
            </a:pPr>
            <a:r>
              <a:rPr lang="en-US" sz="2400" u="sng">
                <a:solidFill>
                  <a:srgbClr val="0000FF"/>
                </a:solidFill>
                <a:latin typeface="Calibri"/>
                <a:ea typeface="Calibri"/>
                <a:cs typeface="Calibri"/>
                <a:sym typeface="Calibri"/>
              </a:rPr>
              <a:t>SRY gene</a:t>
            </a:r>
            <a:r>
              <a:rPr lang="en-US" sz="2400">
                <a:latin typeface="Calibri"/>
                <a:ea typeface="Calibri"/>
                <a:cs typeface="Calibri"/>
                <a:sym typeface="Calibri"/>
              </a:rPr>
              <a:t>: sex-determining region of Y</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Genes on Y chromosome code for proteins that regulates male characters</a:t>
            </a:r>
            <a:endParaRPr/>
          </a:p>
        </p:txBody>
      </p:sp>
      <p:pic>
        <p:nvPicPr>
          <p:cNvPr id="187" name="Google Shape;187;p6"/>
          <p:cNvPicPr preferRelativeResize="0"/>
          <p:nvPr/>
        </p:nvPicPr>
        <p:blipFill rotWithShape="1">
          <a:blip r:embed="rId3">
            <a:alphaModFix/>
          </a:blip>
          <a:srcRect b="0" l="0" r="0" t="0"/>
          <a:stretch/>
        </p:blipFill>
        <p:spPr>
          <a:xfrm>
            <a:off x="6434667" y="1439334"/>
            <a:ext cx="5435600" cy="35729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7"/>
          <p:cNvPicPr preferRelativeResize="0"/>
          <p:nvPr/>
        </p:nvPicPr>
        <p:blipFill rotWithShape="1">
          <a:blip r:embed="rId3">
            <a:alphaModFix/>
          </a:blip>
          <a:srcRect b="0" l="0" r="0" t="0"/>
          <a:stretch/>
        </p:blipFill>
        <p:spPr>
          <a:xfrm>
            <a:off x="6096000" y="0"/>
            <a:ext cx="6324144" cy="6858000"/>
          </a:xfrm>
          <a:prstGeom prst="rect">
            <a:avLst/>
          </a:prstGeom>
          <a:noFill/>
          <a:ln>
            <a:noFill/>
          </a:ln>
        </p:spPr>
      </p:pic>
      <p:sp>
        <p:nvSpPr>
          <p:cNvPr id="193" name="Google Shape;193;p7"/>
          <p:cNvSpPr txBox="1"/>
          <p:nvPr>
            <p:ph type="title"/>
          </p:nvPr>
        </p:nvSpPr>
        <p:spPr>
          <a:xfrm>
            <a:off x="527957" y="374424"/>
            <a:ext cx="7033986" cy="7867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14B2F"/>
              </a:buClr>
              <a:buSzPts val="2800"/>
              <a:buFont typeface="Calibri"/>
              <a:buNone/>
            </a:pPr>
            <a:r>
              <a:rPr lang="en-US" sz="2800">
                <a:solidFill>
                  <a:srgbClr val="C14B2F"/>
                </a:solidFill>
              </a:rPr>
              <a:t>Pseudoautosomal and Y-linked inheritance</a:t>
            </a:r>
            <a:endParaRPr sz="2800">
              <a:solidFill>
                <a:srgbClr val="C14B2F"/>
              </a:solidFill>
            </a:endParaRPr>
          </a:p>
        </p:txBody>
      </p:sp>
      <p:sp>
        <p:nvSpPr>
          <p:cNvPr id="194" name="Google Shape;194;p7"/>
          <p:cNvSpPr txBox="1"/>
          <p:nvPr>
            <p:ph idx="1" type="body"/>
          </p:nvPr>
        </p:nvSpPr>
        <p:spPr>
          <a:xfrm>
            <a:off x="552901" y="1161144"/>
            <a:ext cx="6324144" cy="5322432"/>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10000"/>
              </a:lnSpc>
              <a:spcBef>
                <a:spcPts val="0"/>
              </a:spcBef>
              <a:spcAft>
                <a:spcPts val="0"/>
              </a:spcAft>
              <a:buClr>
                <a:schemeClr val="dk1"/>
              </a:buClr>
              <a:buSzPct val="100000"/>
              <a:buChar char="•"/>
            </a:pPr>
            <a:r>
              <a:rPr lang="en-US" sz="2400">
                <a:latin typeface="Calibri"/>
                <a:ea typeface="Calibri"/>
                <a:cs typeface="Calibri"/>
                <a:sym typeface="Calibri"/>
              </a:rPr>
              <a:t>The pseudoautosomal regions are the only regions of the X and Y that can pair up during male meiosis and undergo recombination.</a:t>
            </a:r>
            <a:endParaRPr/>
          </a:p>
          <a:p>
            <a:pPr indent="-228600" lvl="0" marL="228600" rtl="0" algn="l">
              <a:lnSpc>
                <a:spcPct val="110000"/>
              </a:lnSpc>
              <a:spcBef>
                <a:spcPts val="1000"/>
              </a:spcBef>
              <a:spcAft>
                <a:spcPts val="0"/>
              </a:spcAft>
              <a:buClr>
                <a:schemeClr val="dk1"/>
              </a:buClr>
              <a:buSzPct val="100000"/>
              <a:buChar char="•"/>
            </a:pPr>
            <a:r>
              <a:rPr lang="en-US" sz="2400">
                <a:latin typeface="Calibri"/>
                <a:ea typeface="Calibri"/>
                <a:cs typeface="Calibri"/>
                <a:sym typeface="Calibri"/>
              </a:rPr>
              <a:t>They are located just before the telomere-associated repeats at the ends of both the short and long chromosome arms</a:t>
            </a:r>
            <a:endParaRPr/>
          </a:p>
          <a:p>
            <a:pPr indent="-228600" lvl="0" marL="228600" rtl="0" algn="l">
              <a:lnSpc>
                <a:spcPct val="110000"/>
              </a:lnSpc>
              <a:spcBef>
                <a:spcPts val="1000"/>
              </a:spcBef>
              <a:spcAft>
                <a:spcPts val="0"/>
              </a:spcAft>
              <a:buClr>
                <a:schemeClr val="dk1"/>
              </a:buClr>
              <a:buSzPct val="100000"/>
              <a:buChar char="•"/>
            </a:pPr>
            <a:r>
              <a:rPr lang="en-US" sz="2400">
                <a:latin typeface="Calibri"/>
                <a:ea typeface="Calibri"/>
                <a:cs typeface="Calibri"/>
                <a:sym typeface="Calibri"/>
              </a:rPr>
              <a:t>the Y-specific region is never involved in recombination and so is also called the male-specific region.</a:t>
            </a:r>
            <a:endParaRPr/>
          </a:p>
          <a:p>
            <a:pPr indent="-228600" lvl="0" marL="228600" rtl="0" algn="l">
              <a:lnSpc>
                <a:spcPct val="110000"/>
              </a:lnSpc>
              <a:spcBef>
                <a:spcPts val="1000"/>
              </a:spcBef>
              <a:spcAft>
                <a:spcPts val="0"/>
              </a:spcAft>
              <a:buClr>
                <a:schemeClr val="dk1"/>
              </a:buClr>
              <a:buSzPct val="100000"/>
              <a:buChar char="•"/>
            </a:pPr>
            <a:r>
              <a:rPr lang="en-US" sz="2400">
                <a:latin typeface="Calibri"/>
                <a:ea typeface="Calibri"/>
                <a:cs typeface="Calibri"/>
                <a:sym typeface="Calibri"/>
              </a:rPr>
              <a:t>The complement of genes on the X-chromosome has been quite stable in evolution, because there is little opportunity for meiotic exchange with the Y-chromosome.</a:t>
            </a:r>
            <a:endParaRPr/>
          </a:p>
          <a:p>
            <a:pPr indent="-228600" lvl="0" marL="228600" rtl="0" algn="l">
              <a:lnSpc>
                <a:spcPct val="110000"/>
              </a:lnSpc>
              <a:spcBef>
                <a:spcPts val="1000"/>
              </a:spcBef>
              <a:spcAft>
                <a:spcPts val="0"/>
              </a:spcAft>
              <a:buClr>
                <a:schemeClr val="dk1"/>
              </a:buClr>
              <a:buSzPct val="100000"/>
              <a:buChar char="•"/>
            </a:pPr>
            <a:r>
              <a:rPr lang="en-US" sz="2400">
                <a:latin typeface="Calibri"/>
                <a:ea typeface="Calibri"/>
                <a:cs typeface="Calibri"/>
                <a:sym typeface="Calibri"/>
              </a:rPr>
              <a:t>There are few genes in the pseudoautosomal regions, mutations in </a:t>
            </a:r>
            <a:r>
              <a:rPr i="1" lang="en-US" sz="2400">
                <a:latin typeface="Calibri"/>
                <a:ea typeface="Calibri"/>
                <a:cs typeface="Calibri"/>
                <a:sym typeface="Calibri"/>
              </a:rPr>
              <a:t>KAL</a:t>
            </a:r>
            <a:r>
              <a:rPr lang="en-US" sz="2400">
                <a:latin typeface="Calibri"/>
                <a:ea typeface="Calibri"/>
                <a:cs typeface="Calibri"/>
                <a:sym typeface="Calibri"/>
              </a:rPr>
              <a:t> can cause Kallmann syndrome (PMID 20301509), and the </a:t>
            </a:r>
            <a:r>
              <a:rPr i="1" lang="en-US" sz="2400">
                <a:latin typeface="Calibri"/>
                <a:ea typeface="Calibri"/>
                <a:cs typeface="Calibri"/>
                <a:sym typeface="Calibri"/>
              </a:rPr>
              <a:t>SHOX</a:t>
            </a:r>
            <a:r>
              <a:rPr lang="en-US" sz="2400">
                <a:latin typeface="Calibri"/>
                <a:ea typeface="Calibri"/>
                <a:cs typeface="Calibri"/>
                <a:sym typeface="Calibri"/>
              </a:rPr>
              <a:t> homeobox gene is a locus for Leri–Weill dyschondreostosis (OMIM 127300) and Langer mesomelic dysplasia (OMIM 249700).</a:t>
            </a:r>
            <a:endParaRPr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4000"/>
              <a:buFont typeface="Calibri"/>
              <a:buNone/>
            </a:pPr>
            <a:r>
              <a:rPr lang="en-US" sz="4000">
                <a:solidFill>
                  <a:srgbClr val="C14B2F"/>
                </a:solidFill>
              </a:rPr>
              <a:t>Y-linked inheritance</a:t>
            </a:r>
            <a:endParaRPr sz="4000">
              <a:solidFill>
                <a:srgbClr val="C14B2F"/>
              </a:solidFill>
            </a:endParaRPr>
          </a:p>
        </p:txBody>
      </p:sp>
      <p:sp>
        <p:nvSpPr>
          <p:cNvPr id="200" name="Google Shape;200;p8"/>
          <p:cNvSpPr txBox="1"/>
          <p:nvPr>
            <p:ph idx="1" type="body"/>
          </p:nvPr>
        </p:nvSpPr>
        <p:spPr>
          <a:xfrm>
            <a:off x="324885" y="1985113"/>
            <a:ext cx="522531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Calibri"/>
                <a:ea typeface="Calibri"/>
                <a:cs typeface="Calibri"/>
                <a:sym typeface="Calibri"/>
              </a:rPr>
              <a:t>exclusive male-to-male transmission</a:t>
            </a:r>
            <a:endParaRPr sz="24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because of the lack of genes, Y-linked disorders are rare</a:t>
            </a:r>
            <a:endParaRPr/>
          </a:p>
          <a:p>
            <a:pPr indent="-228600" lvl="0" marL="228600" rtl="0" algn="l">
              <a:lnSpc>
                <a:spcPct val="90000"/>
              </a:lnSpc>
              <a:spcBef>
                <a:spcPts val="1000"/>
              </a:spcBef>
              <a:spcAft>
                <a:spcPts val="0"/>
              </a:spcAft>
              <a:buClr>
                <a:schemeClr val="dk1"/>
              </a:buClr>
              <a:buSzPts val="2400"/>
              <a:buChar char="•"/>
            </a:pPr>
            <a:r>
              <a:rPr lang="en-US" sz="2400">
                <a:latin typeface="Calibri"/>
                <a:ea typeface="Calibri"/>
                <a:cs typeface="Calibri"/>
                <a:sym typeface="Calibri"/>
              </a:rPr>
              <a:t>Y-linked traits: hairy ears (OMIM 425500), maleness</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pic>
        <p:nvPicPr>
          <p:cNvPr descr="Y-linked inheritance" id="201" name="Google Shape;201;p8"/>
          <p:cNvPicPr preferRelativeResize="0"/>
          <p:nvPr/>
        </p:nvPicPr>
        <p:blipFill rotWithShape="1">
          <a:blip r:embed="rId3">
            <a:alphaModFix/>
          </a:blip>
          <a:srcRect b="0" l="0" r="0" t="0"/>
          <a:stretch/>
        </p:blipFill>
        <p:spPr>
          <a:xfrm>
            <a:off x="5847906" y="1690688"/>
            <a:ext cx="6019209" cy="42580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14B2F"/>
              </a:buClr>
              <a:buSzPts val="4400"/>
              <a:buFont typeface="Calibri"/>
              <a:buNone/>
            </a:pPr>
            <a:r>
              <a:rPr lang="en-US">
                <a:solidFill>
                  <a:srgbClr val="C14B2F"/>
                </a:solidFill>
              </a:rPr>
              <a:t>X-linked patterns of inheritance</a:t>
            </a:r>
            <a:endParaRPr>
              <a:solidFill>
                <a:srgbClr val="C14B2F"/>
              </a:solidFill>
            </a:endParaRPr>
          </a:p>
        </p:txBody>
      </p:sp>
      <p:sp>
        <p:nvSpPr>
          <p:cNvPr id="207" name="Google Shape;207;p9"/>
          <p:cNvSpPr txBox="1"/>
          <p:nvPr/>
        </p:nvSpPr>
        <p:spPr>
          <a:xfrm>
            <a:off x="1950822" y="1602916"/>
            <a:ext cx="1836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X-linked recessive</a:t>
            </a:r>
            <a:endParaRPr/>
          </a:p>
        </p:txBody>
      </p:sp>
      <p:sp>
        <p:nvSpPr>
          <p:cNvPr id="208" name="Google Shape;208;p9"/>
          <p:cNvSpPr txBox="1"/>
          <p:nvPr/>
        </p:nvSpPr>
        <p:spPr>
          <a:xfrm>
            <a:off x="7884033" y="1690688"/>
            <a:ext cx="18908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X-linked dominant</a:t>
            </a:r>
            <a:endParaRPr/>
          </a:p>
        </p:txBody>
      </p:sp>
      <p:sp>
        <p:nvSpPr>
          <p:cNvPr id="209" name="Google Shape;209;p9"/>
          <p:cNvSpPr txBox="1"/>
          <p:nvPr/>
        </p:nvSpPr>
        <p:spPr>
          <a:xfrm>
            <a:off x="531628" y="2253808"/>
            <a:ext cx="4840905"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Primarily males affected</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Females typically unaffected, but there are exceptions</a:t>
            </a:r>
            <a:endParaRPr sz="1800">
              <a:solidFill>
                <a:schemeClr val="dk1"/>
              </a:solidFill>
              <a:latin typeface="Calibri"/>
              <a:ea typeface="Calibri"/>
              <a:cs typeface="Calibri"/>
              <a:sym typeface="Calibri"/>
            </a:endParaRPr>
          </a:p>
        </p:txBody>
      </p:sp>
      <p:sp>
        <p:nvSpPr>
          <p:cNvPr id="210" name="Google Shape;210;p9"/>
          <p:cNvSpPr txBox="1"/>
          <p:nvPr/>
        </p:nvSpPr>
        <p:spPr>
          <a:xfrm>
            <a:off x="6305107" y="2095458"/>
            <a:ext cx="5048693"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Male surviving </a:t>
            </a:r>
            <a:endParaRPr/>
          </a:p>
          <a:p>
            <a:pPr indent="-317500" lvl="0" marL="63500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Either sex affected, males more severely than females</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Male lethal</a:t>
            </a:r>
            <a:endParaRPr/>
          </a:p>
          <a:p>
            <a:pPr indent="-317500" lvl="0" marL="668338"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Only females seen with disease, mosaic patterns of expression</a:t>
            </a:r>
            <a:endParaRPr/>
          </a:p>
        </p:txBody>
      </p:sp>
      <p:pic>
        <p:nvPicPr>
          <p:cNvPr descr="ÐÐ°ÑÑÐ¸Ð½ÐºÐ¸ Ð¿Ð¾ Ð·Ð°Ð¿ÑÐ¾ÑÑ sex linked genetic problems" id="211" name="Google Shape;211;p9"/>
          <p:cNvPicPr preferRelativeResize="0"/>
          <p:nvPr/>
        </p:nvPicPr>
        <p:blipFill rotWithShape="1">
          <a:blip r:embed="rId3">
            <a:alphaModFix/>
          </a:blip>
          <a:srcRect b="0" l="0" r="16984" t="53816"/>
          <a:stretch/>
        </p:blipFill>
        <p:spPr>
          <a:xfrm>
            <a:off x="2952080" y="3934568"/>
            <a:ext cx="5902842" cy="25583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2022-10-08T18:36:52Z</dcterms:created>
  <dc:creator>Әсіл Жансая Спандиярқызы</dc:creator>
</cp:coreProperties>
</file>